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5" r:id="rId2"/>
    <p:sldId id="320" r:id="rId3"/>
    <p:sldId id="321" r:id="rId4"/>
    <p:sldId id="323" r:id="rId5"/>
    <p:sldId id="311" r:id="rId6"/>
    <p:sldId id="329" r:id="rId7"/>
    <p:sldId id="330" r:id="rId8"/>
    <p:sldId id="334" r:id="rId9"/>
    <p:sldId id="335" r:id="rId10"/>
    <p:sldId id="336" r:id="rId11"/>
    <p:sldId id="310" r:id="rId12"/>
    <p:sldId id="313" r:id="rId13"/>
    <p:sldId id="312" r:id="rId14"/>
    <p:sldId id="331" r:id="rId15"/>
    <p:sldId id="324" r:id="rId16"/>
    <p:sldId id="337" r:id="rId17"/>
    <p:sldId id="340" r:id="rId18"/>
    <p:sldId id="338" r:id="rId19"/>
    <p:sldId id="314" r:id="rId20"/>
    <p:sldId id="315" r:id="rId21"/>
    <p:sldId id="326" r:id="rId22"/>
    <p:sldId id="327" r:id="rId23"/>
    <p:sldId id="322" r:id="rId24"/>
    <p:sldId id="332" r:id="rId25"/>
    <p:sldId id="333" r:id="rId26"/>
    <p:sldId id="316" r:id="rId27"/>
    <p:sldId id="317" r:id="rId28"/>
    <p:sldId id="318" r:id="rId29"/>
    <p:sldId id="328" r:id="rId30"/>
    <p:sldId id="319" r:id="rId31"/>
  </p:sldIdLst>
  <p:sldSz cx="12188825"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F267B-C720-470F-B3BD-A6FCC127B4BE}" v="95" dt="2025-09-19T20:31:04.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104" d="100"/>
          <a:sy n="104" d="100"/>
        </p:scale>
        <p:origin x="870" y="31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tags" Target="tags/tag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 Travis" userId="a1a40a00c80e4010" providerId="LiveId" clId="{0E4A297F-3613-4585-8ABF-914568B4156A}"/>
    <pc:docChg chg="undo custSel addSld delSld modSld sldOrd">
      <pc:chgData name="Wes Travis" userId="a1a40a00c80e4010" providerId="LiveId" clId="{0E4A297F-3613-4585-8ABF-914568B4156A}" dt="2025-09-19T20:48:27.914" v="9549"/>
      <pc:docMkLst>
        <pc:docMk/>
      </pc:docMkLst>
      <pc:sldChg chg="modSp mod ord">
        <pc:chgData name="Wes Travis" userId="a1a40a00c80e4010" providerId="LiveId" clId="{0E4A297F-3613-4585-8ABF-914568B4156A}" dt="2025-09-18T18:51:09.832" v="3014" actId="20577"/>
        <pc:sldMkLst>
          <pc:docMk/>
          <pc:sldMk cId="2139132589" sldId="310"/>
        </pc:sldMkLst>
        <pc:spChg chg="mod">
          <ac:chgData name="Wes Travis" userId="a1a40a00c80e4010" providerId="LiveId" clId="{0E4A297F-3613-4585-8ABF-914568B4156A}" dt="2025-09-18T18:51:09.832" v="3014" actId="20577"/>
          <ac:spMkLst>
            <pc:docMk/>
            <pc:sldMk cId="2139132589" sldId="310"/>
            <ac:spMk id="14" creationId="{00000000-0000-0000-0000-000000000000}"/>
          </ac:spMkLst>
        </pc:spChg>
      </pc:sldChg>
      <pc:sldChg chg="modSp mod ord">
        <pc:chgData name="Wes Travis" userId="a1a40a00c80e4010" providerId="LiveId" clId="{0E4A297F-3613-4585-8ABF-914568B4156A}" dt="2025-09-18T18:36:00.159" v="2661" actId="313"/>
        <pc:sldMkLst>
          <pc:docMk/>
          <pc:sldMk cId="3106206852" sldId="311"/>
        </pc:sldMkLst>
        <pc:spChg chg="mod">
          <ac:chgData name="Wes Travis" userId="a1a40a00c80e4010" providerId="LiveId" clId="{0E4A297F-3613-4585-8ABF-914568B4156A}" dt="2025-09-18T18:36:00.159" v="2661" actId="313"/>
          <ac:spMkLst>
            <pc:docMk/>
            <pc:sldMk cId="3106206852" sldId="311"/>
            <ac:spMk id="3" creationId="{EF630C71-9ED8-C5A6-783B-FA7F96A6AFD9}"/>
          </ac:spMkLst>
        </pc:spChg>
      </pc:sldChg>
      <pc:sldChg chg="modSp mod ord">
        <pc:chgData name="Wes Travis" userId="a1a40a00c80e4010" providerId="LiveId" clId="{0E4A297F-3613-4585-8ABF-914568B4156A}" dt="2025-09-19T18:25:51.619" v="7981" actId="27636"/>
        <pc:sldMkLst>
          <pc:docMk/>
          <pc:sldMk cId="462238070" sldId="312"/>
        </pc:sldMkLst>
        <pc:spChg chg="mod">
          <ac:chgData name="Wes Travis" userId="a1a40a00c80e4010" providerId="LiveId" clId="{0E4A297F-3613-4585-8ABF-914568B4156A}" dt="2025-09-19T18:25:51.619" v="7981" actId="27636"/>
          <ac:spMkLst>
            <pc:docMk/>
            <pc:sldMk cId="462238070" sldId="312"/>
            <ac:spMk id="4" creationId="{C02AF45D-E522-55B8-4B83-8BFB9DAFC5F7}"/>
          </ac:spMkLst>
        </pc:spChg>
        <pc:spChg chg="mod">
          <ac:chgData name="Wes Travis" userId="a1a40a00c80e4010" providerId="LiveId" clId="{0E4A297F-3613-4585-8ABF-914568B4156A}" dt="2025-09-19T18:25:42.447" v="7979" actId="14100"/>
          <ac:spMkLst>
            <pc:docMk/>
            <pc:sldMk cId="462238070" sldId="312"/>
            <ac:spMk id="13" creationId="{00000000-0000-0000-0000-000000000000}"/>
          </ac:spMkLst>
        </pc:spChg>
      </pc:sldChg>
      <pc:sldChg chg="addSp delSp modSp mod ord">
        <pc:chgData name="Wes Travis" userId="a1a40a00c80e4010" providerId="LiveId" clId="{0E4A297F-3613-4585-8ABF-914568B4156A}" dt="2025-09-18T21:12:59.497" v="4206"/>
        <pc:sldMkLst>
          <pc:docMk/>
          <pc:sldMk cId="4206988261" sldId="313"/>
        </pc:sldMkLst>
        <pc:spChg chg="mod">
          <ac:chgData name="Wes Travis" userId="a1a40a00c80e4010" providerId="LiveId" clId="{0E4A297F-3613-4585-8ABF-914568B4156A}" dt="2025-09-18T19:35:17.841" v="3131" actId="27636"/>
          <ac:spMkLst>
            <pc:docMk/>
            <pc:sldMk cId="4206988261" sldId="313"/>
            <ac:spMk id="3" creationId="{00000000-0000-0000-0000-000000000000}"/>
          </ac:spMkLst>
        </pc:spChg>
        <pc:spChg chg="del mod">
          <ac:chgData name="Wes Travis" userId="a1a40a00c80e4010" providerId="LiveId" clId="{0E4A297F-3613-4585-8ABF-914568B4156A}" dt="2025-09-18T19:39:05.689" v="3166" actId="931"/>
          <ac:spMkLst>
            <pc:docMk/>
            <pc:sldMk cId="4206988261" sldId="313"/>
            <ac:spMk id="5" creationId="{ADD5C84E-7A61-0803-169E-76604CF3C1C2}"/>
          </ac:spMkLst>
        </pc:spChg>
        <pc:picChg chg="add mod">
          <ac:chgData name="Wes Travis" userId="a1a40a00c80e4010" providerId="LiveId" clId="{0E4A297F-3613-4585-8ABF-914568B4156A}" dt="2025-09-18T19:39:30.001" v="3169" actId="14100"/>
          <ac:picMkLst>
            <pc:docMk/>
            <pc:sldMk cId="4206988261" sldId="313"/>
            <ac:picMk id="6" creationId="{F5093C42-7C6D-AFB3-4362-783A43473F33}"/>
          </ac:picMkLst>
        </pc:picChg>
      </pc:sldChg>
      <pc:sldChg chg="modSp mod ord">
        <pc:chgData name="Wes Travis" userId="a1a40a00c80e4010" providerId="LiveId" clId="{0E4A297F-3613-4585-8ABF-914568B4156A}" dt="2025-09-19T20:09:15.121" v="8983"/>
        <pc:sldMkLst>
          <pc:docMk/>
          <pc:sldMk cId="2478160142" sldId="314"/>
        </pc:sldMkLst>
        <pc:spChg chg="mod">
          <ac:chgData name="Wes Travis" userId="a1a40a00c80e4010" providerId="LiveId" clId="{0E4A297F-3613-4585-8ABF-914568B4156A}" dt="2025-09-19T20:08:03.685" v="8979" actId="27636"/>
          <ac:spMkLst>
            <pc:docMk/>
            <pc:sldMk cId="2478160142" sldId="314"/>
            <ac:spMk id="2" creationId="{00000000-0000-0000-0000-000000000000}"/>
          </ac:spMkLst>
        </pc:spChg>
        <pc:spChg chg="mod">
          <ac:chgData name="Wes Travis" userId="a1a40a00c80e4010" providerId="LiveId" clId="{0E4A297F-3613-4585-8ABF-914568B4156A}" dt="2025-09-16T01:02:16.109" v="2082" actId="27636"/>
          <ac:spMkLst>
            <pc:docMk/>
            <pc:sldMk cId="2478160142" sldId="314"/>
            <ac:spMk id="10" creationId="{A6741E90-7450-F3BF-5FDF-1A52C57C4DE8}"/>
          </ac:spMkLst>
        </pc:spChg>
      </pc:sldChg>
      <pc:sldChg chg="modSp mod ord">
        <pc:chgData name="Wes Travis" userId="a1a40a00c80e4010" providerId="LiveId" clId="{0E4A297F-3613-4585-8ABF-914568B4156A}" dt="2025-09-19T20:09:55.307" v="8985"/>
        <pc:sldMkLst>
          <pc:docMk/>
          <pc:sldMk cId="2681425051" sldId="315"/>
        </pc:sldMkLst>
        <pc:spChg chg="mod">
          <ac:chgData name="Wes Travis" userId="a1a40a00c80e4010" providerId="LiveId" clId="{0E4A297F-3613-4585-8ABF-914568B4156A}" dt="2025-09-16T01:03:04.452" v="2083" actId="14100"/>
          <ac:spMkLst>
            <pc:docMk/>
            <pc:sldMk cId="2681425051" sldId="315"/>
            <ac:spMk id="3" creationId="{00000000-0000-0000-0000-000000000000}"/>
          </ac:spMkLst>
        </pc:spChg>
        <pc:spChg chg="mod">
          <ac:chgData name="Wes Travis" userId="a1a40a00c80e4010" providerId="LiveId" clId="{0E4A297F-3613-4585-8ABF-914568B4156A}" dt="2025-09-16T01:03:18.098" v="2087" actId="27636"/>
          <ac:spMkLst>
            <pc:docMk/>
            <pc:sldMk cId="2681425051" sldId="315"/>
            <ac:spMk id="4" creationId="{00000000-0000-0000-0000-000000000000}"/>
          </ac:spMkLst>
        </pc:spChg>
        <pc:spChg chg="mod">
          <ac:chgData name="Wes Travis" userId="a1a40a00c80e4010" providerId="LiveId" clId="{0E4A297F-3613-4585-8ABF-914568B4156A}" dt="2025-09-16T01:03:08.775" v="2084" actId="14100"/>
          <ac:spMkLst>
            <pc:docMk/>
            <pc:sldMk cId="2681425051" sldId="315"/>
            <ac:spMk id="5" creationId="{00000000-0000-0000-0000-000000000000}"/>
          </ac:spMkLst>
        </pc:spChg>
        <pc:spChg chg="mod">
          <ac:chgData name="Wes Travis" userId="a1a40a00c80e4010" providerId="LiveId" clId="{0E4A297F-3613-4585-8ABF-914568B4156A}" dt="2025-09-16T01:03:22.286" v="2088" actId="14100"/>
          <ac:spMkLst>
            <pc:docMk/>
            <pc:sldMk cId="2681425051" sldId="315"/>
            <ac:spMk id="6" creationId="{00000000-0000-0000-0000-000000000000}"/>
          </ac:spMkLst>
        </pc:spChg>
      </pc:sldChg>
      <pc:sldChg chg="modSp mod">
        <pc:chgData name="Wes Travis" userId="a1a40a00c80e4010" providerId="LiveId" clId="{0E4A297F-3613-4585-8ABF-914568B4156A}" dt="2025-09-14T23:04:07.354" v="1489" actId="20577"/>
        <pc:sldMkLst>
          <pc:docMk/>
          <pc:sldMk cId="2590506655" sldId="316"/>
        </pc:sldMkLst>
        <pc:spChg chg="mod">
          <ac:chgData name="Wes Travis" userId="a1a40a00c80e4010" providerId="LiveId" clId="{0E4A297F-3613-4585-8ABF-914568B4156A}" dt="2025-09-14T23:04:07.354" v="1489" actId="20577"/>
          <ac:spMkLst>
            <pc:docMk/>
            <pc:sldMk cId="2590506655" sldId="316"/>
            <ac:spMk id="11" creationId="{B1F7F88B-FCAF-77F5-4CDB-D82ACAEED1BA}"/>
          </ac:spMkLst>
        </pc:spChg>
      </pc:sldChg>
      <pc:sldChg chg="modSp mod">
        <pc:chgData name="Wes Travis" userId="a1a40a00c80e4010" providerId="LiveId" clId="{0E4A297F-3613-4585-8ABF-914568B4156A}" dt="2025-09-16T01:04:11.004" v="2090" actId="27636"/>
        <pc:sldMkLst>
          <pc:docMk/>
          <pc:sldMk cId="1735722345" sldId="317"/>
        </pc:sldMkLst>
        <pc:spChg chg="mod">
          <ac:chgData name="Wes Travis" userId="a1a40a00c80e4010" providerId="LiveId" clId="{0E4A297F-3613-4585-8ABF-914568B4156A}" dt="2025-09-16T01:04:11.004" v="2090" actId="27636"/>
          <ac:spMkLst>
            <pc:docMk/>
            <pc:sldMk cId="1735722345" sldId="317"/>
            <ac:spMk id="8" creationId="{E8F2A2C1-601F-5A71-4E82-77A75C8E79E3}"/>
          </ac:spMkLst>
        </pc:spChg>
      </pc:sldChg>
      <pc:sldChg chg="addSp delSp modSp mod modClrScheme chgLayout">
        <pc:chgData name="Wes Travis" userId="a1a40a00c80e4010" providerId="LiveId" clId="{0E4A297F-3613-4585-8ABF-914568B4156A}" dt="2025-09-19T20:47:38.534" v="9547" actId="26606"/>
        <pc:sldMkLst>
          <pc:docMk/>
          <pc:sldMk cId="1108506989" sldId="319"/>
        </pc:sldMkLst>
        <pc:spChg chg="del mod">
          <ac:chgData name="Wes Travis" userId="a1a40a00c80e4010" providerId="LiveId" clId="{0E4A297F-3613-4585-8ABF-914568B4156A}" dt="2025-09-19T20:35:26.588" v="9381" actId="26606"/>
          <ac:spMkLst>
            <pc:docMk/>
            <pc:sldMk cId="1108506989" sldId="319"/>
            <ac:spMk id="3" creationId="{00000000-0000-0000-0000-000000000000}"/>
          </ac:spMkLst>
        </pc:spChg>
        <pc:spChg chg="add mod">
          <ac:chgData name="Wes Travis" userId="a1a40a00c80e4010" providerId="LiveId" clId="{0E4A297F-3613-4585-8ABF-914568B4156A}" dt="2025-09-19T20:47:38.534" v="9547" actId="26606"/>
          <ac:spMkLst>
            <pc:docMk/>
            <pc:sldMk cId="1108506989" sldId="319"/>
            <ac:spMk id="15" creationId="{CC8B8920-A343-6452-5F63-F63C5F7DC982}"/>
          </ac:spMkLst>
        </pc:spChg>
        <pc:spChg chg="add mod">
          <ac:chgData name="Wes Travis" userId="a1a40a00c80e4010" providerId="LiveId" clId="{0E4A297F-3613-4585-8ABF-914568B4156A}" dt="2025-09-19T20:47:38.534" v="9547" actId="26606"/>
          <ac:spMkLst>
            <pc:docMk/>
            <pc:sldMk cId="1108506989" sldId="319"/>
            <ac:spMk id="20" creationId="{C9593ED7-1A0E-0D8B-3199-14C9EE8F1BEB}"/>
          </ac:spMkLst>
        </pc:spChg>
        <pc:spChg chg="add del mod">
          <ac:chgData name="Wes Travis" userId="a1a40a00c80e4010" providerId="LiveId" clId="{0E4A297F-3613-4585-8ABF-914568B4156A}" dt="2025-09-19T20:47:38.534" v="9547" actId="26606"/>
          <ac:spMkLst>
            <pc:docMk/>
            <pc:sldMk cId="1108506989" sldId="319"/>
            <ac:spMk id="22" creationId="{F6671D7B-6B3E-0D77-AF6E-6EF9553F8E81}"/>
          </ac:spMkLst>
        </pc:spChg>
      </pc:sldChg>
      <pc:sldChg chg="modSp mod">
        <pc:chgData name="Wes Travis" userId="a1a40a00c80e4010" providerId="LiveId" clId="{0E4A297F-3613-4585-8ABF-914568B4156A}" dt="2025-09-18T17:19:04.346" v="2345" actId="20577"/>
        <pc:sldMkLst>
          <pc:docMk/>
          <pc:sldMk cId="2152525579" sldId="321"/>
        </pc:sldMkLst>
        <pc:spChg chg="mod">
          <ac:chgData name="Wes Travis" userId="a1a40a00c80e4010" providerId="LiveId" clId="{0E4A297F-3613-4585-8ABF-914568B4156A}" dt="2025-09-14T20:41:57.207" v="641" actId="14100"/>
          <ac:spMkLst>
            <pc:docMk/>
            <pc:sldMk cId="2152525579" sldId="321"/>
            <ac:spMk id="2" creationId="{36750ECB-3454-E416-C559-F9A63403DF6F}"/>
          </ac:spMkLst>
        </pc:spChg>
        <pc:spChg chg="mod">
          <ac:chgData name="Wes Travis" userId="a1a40a00c80e4010" providerId="LiveId" clId="{0E4A297F-3613-4585-8ABF-914568B4156A}" dt="2025-09-18T17:19:04.346" v="2345" actId="20577"/>
          <ac:spMkLst>
            <pc:docMk/>
            <pc:sldMk cId="2152525579" sldId="321"/>
            <ac:spMk id="3" creationId="{CE823F41-E034-1007-1526-8397A18230CC}"/>
          </ac:spMkLst>
        </pc:spChg>
      </pc:sldChg>
      <pc:sldChg chg="modSp mod ord">
        <pc:chgData name="Wes Travis" userId="a1a40a00c80e4010" providerId="LiveId" clId="{0E4A297F-3613-4585-8ABF-914568B4156A}" dt="2025-09-19T20:03:20.584" v="8908"/>
        <pc:sldMkLst>
          <pc:docMk/>
          <pc:sldMk cId="1367034700" sldId="322"/>
        </pc:sldMkLst>
        <pc:spChg chg="mod">
          <ac:chgData name="Wes Travis" userId="a1a40a00c80e4010" providerId="LiveId" clId="{0E4A297F-3613-4585-8ABF-914568B4156A}" dt="2025-09-16T00:59:06.066" v="1947" actId="14100"/>
          <ac:spMkLst>
            <pc:docMk/>
            <pc:sldMk cId="1367034700" sldId="322"/>
            <ac:spMk id="2" creationId="{049FAE11-36D0-87C2-DFDB-B241197AC8AB}"/>
          </ac:spMkLst>
        </pc:spChg>
        <pc:spChg chg="mod">
          <ac:chgData name="Wes Travis" userId="a1a40a00c80e4010" providerId="LiveId" clId="{0E4A297F-3613-4585-8ABF-914568B4156A}" dt="2025-09-16T00:59:14.785" v="1949" actId="27636"/>
          <ac:spMkLst>
            <pc:docMk/>
            <pc:sldMk cId="1367034700" sldId="322"/>
            <ac:spMk id="3" creationId="{BADFBA94-BEF9-829B-49B7-37E0838A04F6}"/>
          </ac:spMkLst>
        </pc:spChg>
      </pc:sldChg>
      <pc:sldChg chg="addSp modSp mod">
        <pc:chgData name="Wes Travis" userId="a1a40a00c80e4010" providerId="LiveId" clId="{0E4A297F-3613-4585-8ABF-914568B4156A}" dt="2025-09-14T20:48:25.647" v="852"/>
        <pc:sldMkLst>
          <pc:docMk/>
          <pc:sldMk cId="321180570" sldId="323"/>
        </pc:sldMkLst>
        <pc:spChg chg="mod">
          <ac:chgData name="Wes Travis" userId="a1a40a00c80e4010" providerId="LiveId" clId="{0E4A297F-3613-4585-8ABF-914568B4156A}" dt="2025-09-14T20:48:06.678" v="848" actId="20577"/>
          <ac:spMkLst>
            <pc:docMk/>
            <pc:sldMk cId="321180570" sldId="323"/>
            <ac:spMk id="3" creationId="{B9C203B8-6761-A123-51E5-5D41678C4E28}"/>
          </ac:spMkLst>
        </pc:spChg>
      </pc:sldChg>
      <pc:sldChg chg="modSp mod ord">
        <pc:chgData name="Wes Travis" userId="a1a40a00c80e4010" providerId="LiveId" clId="{0E4A297F-3613-4585-8ABF-914568B4156A}" dt="2025-09-19T19:24:11.884" v="8538" actId="20577"/>
        <pc:sldMkLst>
          <pc:docMk/>
          <pc:sldMk cId="1330430136" sldId="324"/>
        </pc:sldMkLst>
        <pc:spChg chg="mod">
          <ac:chgData name="Wes Travis" userId="a1a40a00c80e4010" providerId="LiveId" clId="{0E4A297F-3613-4585-8ABF-914568B4156A}" dt="2025-09-19T00:56:56.835" v="5240" actId="27636"/>
          <ac:spMkLst>
            <pc:docMk/>
            <pc:sldMk cId="1330430136" sldId="324"/>
            <ac:spMk id="2" creationId="{7634997F-12F4-D8D3-44E6-8357DF77261D}"/>
          </ac:spMkLst>
        </pc:spChg>
        <pc:spChg chg="mod">
          <ac:chgData name="Wes Travis" userId="a1a40a00c80e4010" providerId="LiveId" clId="{0E4A297F-3613-4585-8ABF-914568B4156A}" dt="2025-09-19T19:24:11.884" v="8538" actId="20577"/>
          <ac:spMkLst>
            <pc:docMk/>
            <pc:sldMk cId="1330430136" sldId="324"/>
            <ac:spMk id="3" creationId="{19C89A7F-1CFE-3418-BE29-CC1E8D32A958}"/>
          </ac:spMkLst>
        </pc:spChg>
      </pc:sldChg>
      <pc:sldChg chg="addSp modSp new del mod">
        <pc:chgData name="Wes Travis" userId="a1a40a00c80e4010" providerId="LiveId" clId="{0E4A297F-3613-4585-8ABF-914568B4156A}" dt="2025-09-19T20:05:16.982" v="8909" actId="2696"/>
        <pc:sldMkLst>
          <pc:docMk/>
          <pc:sldMk cId="2756739766" sldId="325"/>
        </pc:sldMkLst>
      </pc:sldChg>
      <pc:sldChg chg="addSp delSp modSp new mod ord modClrScheme chgLayout">
        <pc:chgData name="Wes Travis" userId="a1a40a00c80e4010" providerId="LiveId" clId="{0E4A297F-3613-4585-8ABF-914568B4156A}" dt="2025-09-19T00:48:34.211" v="5116" actId="27636"/>
        <pc:sldMkLst>
          <pc:docMk/>
          <pc:sldMk cId="608464829" sldId="326"/>
        </pc:sldMkLst>
        <pc:spChg chg="mod ord">
          <ac:chgData name="Wes Travis" userId="a1a40a00c80e4010" providerId="LiveId" clId="{0E4A297F-3613-4585-8ABF-914568B4156A}" dt="2025-09-19T00:46:44.470" v="5024" actId="14100"/>
          <ac:spMkLst>
            <pc:docMk/>
            <pc:sldMk cId="608464829" sldId="326"/>
            <ac:spMk id="2" creationId="{4156CAF8-ED41-D85A-6D6B-C4AAF03A70BD}"/>
          </ac:spMkLst>
        </pc:spChg>
        <pc:spChg chg="mod ord">
          <ac:chgData name="Wes Travis" userId="a1a40a00c80e4010" providerId="LiveId" clId="{0E4A297F-3613-4585-8ABF-914568B4156A}" dt="2025-09-19T00:48:34.211" v="5116" actId="27636"/>
          <ac:spMkLst>
            <pc:docMk/>
            <pc:sldMk cId="608464829" sldId="326"/>
            <ac:spMk id="3" creationId="{7567A2BB-4401-959C-1CC3-F243E34542A4}"/>
          </ac:spMkLst>
        </pc:spChg>
        <pc:spChg chg="add mod ord">
          <ac:chgData name="Wes Travis" userId="a1a40a00c80e4010" providerId="LiveId" clId="{0E4A297F-3613-4585-8ABF-914568B4156A}" dt="2025-09-19T00:46:48.673" v="5025" actId="14100"/>
          <ac:spMkLst>
            <pc:docMk/>
            <pc:sldMk cId="608464829" sldId="326"/>
            <ac:spMk id="4" creationId="{DEFFE07E-2E52-A29C-62A0-76FA5F83400D}"/>
          </ac:spMkLst>
        </pc:spChg>
        <pc:spChg chg="add mod ord">
          <ac:chgData name="Wes Travis" userId="a1a40a00c80e4010" providerId="LiveId" clId="{0E4A297F-3613-4585-8ABF-914568B4156A}" dt="2025-09-19T00:46:06.138" v="5020" actId="14100"/>
          <ac:spMkLst>
            <pc:docMk/>
            <pc:sldMk cId="608464829" sldId="326"/>
            <ac:spMk id="5" creationId="{A31CEC4F-238C-1FA9-C2ED-48A3CA53234E}"/>
          </ac:spMkLst>
        </pc:spChg>
        <pc:spChg chg="add del mod ord">
          <ac:chgData name="Wes Travis" userId="a1a40a00c80e4010" providerId="LiveId" clId="{0E4A297F-3613-4585-8ABF-914568B4156A}" dt="2025-09-19T00:45:32.748" v="5014"/>
          <ac:spMkLst>
            <pc:docMk/>
            <pc:sldMk cId="608464829" sldId="326"/>
            <ac:spMk id="6" creationId="{B928CA16-3100-7AE8-EC2E-8D616FCD1E52}"/>
          </ac:spMkLst>
        </pc:spChg>
        <pc:picChg chg="add mod">
          <ac:chgData name="Wes Travis" userId="a1a40a00c80e4010" providerId="LiveId" clId="{0E4A297F-3613-4585-8ABF-914568B4156A}" dt="2025-09-19T00:47:03.833" v="5028" actId="14100"/>
          <ac:picMkLst>
            <pc:docMk/>
            <pc:sldMk cId="608464829" sldId="326"/>
            <ac:picMk id="7" creationId="{DD37CFA1-C32E-CDBA-1A07-D9EFB287B67D}"/>
          </ac:picMkLst>
        </pc:picChg>
      </pc:sldChg>
      <pc:sldChg chg="addSp delSp modSp new del mod">
        <pc:chgData name="Wes Travis" userId="a1a40a00c80e4010" providerId="LiveId" clId="{0E4A297F-3613-4585-8ABF-914568B4156A}" dt="2025-09-14T20:49:36.276" v="861" actId="2696"/>
        <pc:sldMkLst>
          <pc:docMk/>
          <pc:sldMk cId="4238953620" sldId="326"/>
        </pc:sldMkLst>
      </pc:sldChg>
      <pc:sldChg chg="addSp delSp modSp new mod ord modClrScheme chgLayout">
        <pc:chgData name="Wes Travis" userId="a1a40a00c80e4010" providerId="LiveId" clId="{0E4A297F-3613-4585-8ABF-914568B4156A}" dt="2025-09-18T23:43:36.342" v="5008" actId="20577"/>
        <pc:sldMkLst>
          <pc:docMk/>
          <pc:sldMk cId="2170319678" sldId="327"/>
        </pc:sldMkLst>
        <pc:spChg chg="mod">
          <ac:chgData name="Wes Travis" userId="a1a40a00c80e4010" providerId="LiveId" clId="{0E4A297F-3613-4585-8ABF-914568B4156A}" dt="2025-09-18T23:42:54.452" v="4979" actId="14100"/>
          <ac:spMkLst>
            <pc:docMk/>
            <pc:sldMk cId="2170319678" sldId="327"/>
            <ac:spMk id="2" creationId="{B2A7894C-1A4D-A2B5-D6A7-B528384E847D}"/>
          </ac:spMkLst>
        </pc:spChg>
        <pc:spChg chg="add mod">
          <ac:chgData name="Wes Travis" userId="a1a40a00c80e4010" providerId="LiveId" clId="{0E4A297F-3613-4585-8ABF-914568B4156A}" dt="2025-09-18T23:43:36.342" v="5008" actId="20577"/>
          <ac:spMkLst>
            <pc:docMk/>
            <pc:sldMk cId="2170319678" sldId="327"/>
            <ac:spMk id="2055" creationId="{BF92EFE3-5B76-5532-BBC0-6641A69CA7BD}"/>
          </ac:spMkLst>
        </pc:spChg>
        <pc:picChg chg="add mod">
          <ac:chgData name="Wes Travis" userId="a1a40a00c80e4010" providerId="LiveId" clId="{0E4A297F-3613-4585-8ABF-914568B4156A}" dt="2025-09-18T23:43:07.624" v="4981" actId="14100"/>
          <ac:picMkLst>
            <pc:docMk/>
            <pc:sldMk cId="2170319678" sldId="327"/>
            <ac:picMk id="2050" creationId="{06771C70-1D9A-6BA3-8D87-151CDAC556E3}"/>
          </ac:picMkLst>
        </pc:picChg>
        <pc:picChg chg="add del mod">
          <ac:chgData name="Wes Travis" userId="a1a40a00c80e4010" providerId="LiveId" clId="{0E4A297F-3613-4585-8ABF-914568B4156A}" dt="2025-09-18T21:44:40.580" v="4579" actId="21"/>
          <ac:picMkLst>
            <pc:docMk/>
            <pc:sldMk cId="2170319678" sldId="327"/>
            <ac:picMk id="2052" creationId="{66F9C3AF-D0C1-421D-F6EE-761B0CE65173}"/>
          </ac:picMkLst>
        </pc:picChg>
      </pc:sldChg>
      <pc:sldChg chg="modSp new mod ord">
        <pc:chgData name="Wes Travis" userId="a1a40a00c80e4010" providerId="LiveId" clId="{0E4A297F-3613-4585-8ABF-914568B4156A}" dt="2025-09-19T20:48:27.914" v="9549"/>
        <pc:sldMkLst>
          <pc:docMk/>
          <pc:sldMk cId="317846255" sldId="328"/>
        </pc:sldMkLst>
        <pc:spChg chg="mod">
          <ac:chgData name="Wes Travis" userId="a1a40a00c80e4010" providerId="LiveId" clId="{0E4A297F-3613-4585-8ABF-914568B4156A}" dt="2025-09-16T01:10:49.735" v="2122" actId="20577"/>
          <ac:spMkLst>
            <pc:docMk/>
            <pc:sldMk cId="317846255" sldId="328"/>
            <ac:spMk id="2" creationId="{47AE04D2-1433-ECE7-E821-FC20616C79CE}"/>
          </ac:spMkLst>
        </pc:spChg>
        <pc:spChg chg="mod">
          <ac:chgData name="Wes Travis" userId="a1a40a00c80e4010" providerId="LiveId" clId="{0E4A297F-3613-4585-8ABF-914568B4156A}" dt="2025-09-18T17:17:01.273" v="2201" actId="20577"/>
          <ac:spMkLst>
            <pc:docMk/>
            <pc:sldMk cId="317846255" sldId="328"/>
            <ac:spMk id="3" creationId="{BD2DB92F-97B5-331C-2645-478FA013BF4B}"/>
          </ac:spMkLst>
        </pc:spChg>
      </pc:sldChg>
      <pc:sldChg chg="addSp delSp modSp new mod modClrScheme chgLayout">
        <pc:chgData name="Wes Travis" userId="a1a40a00c80e4010" providerId="LiveId" clId="{0E4A297F-3613-4585-8ABF-914568B4156A}" dt="2025-09-19T20:31:08.666" v="9331" actId="20577"/>
        <pc:sldMkLst>
          <pc:docMk/>
          <pc:sldMk cId="1065031541" sldId="329"/>
        </pc:sldMkLst>
        <pc:spChg chg="mod ord">
          <ac:chgData name="Wes Travis" userId="a1a40a00c80e4010" providerId="LiveId" clId="{0E4A297F-3613-4585-8ABF-914568B4156A}" dt="2025-09-19T20:31:08.666" v="9331" actId="20577"/>
          <ac:spMkLst>
            <pc:docMk/>
            <pc:sldMk cId="1065031541" sldId="329"/>
            <ac:spMk id="2" creationId="{425C035B-85F2-F388-A6EE-C04E9738DDAF}"/>
          </ac:spMkLst>
        </pc:spChg>
        <pc:spChg chg="del">
          <ac:chgData name="Wes Travis" userId="a1a40a00c80e4010" providerId="LiveId" clId="{0E4A297F-3613-4585-8ABF-914568B4156A}" dt="2025-09-18T17:43:51.696" v="2347"/>
          <ac:spMkLst>
            <pc:docMk/>
            <pc:sldMk cId="1065031541" sldId="329"/>
            <ac:spMk id="3" creationId="{4B8D84FB-0D33-F131-3B3C-835226CE35C1}"/>
          </ac:spMkLst>
        </pc:spChg>
        <pc:spChg chg="add mod ord">
          <ac:chgData name="Wes Travis" userId="a1a40a00c80e4010" providerId="LiveId" clId="{0E4A297F-3613-4585-8ABF-914568B4156A}" dt="2025-09-19T20:29:43.540" v="9328" actId="33524"/>
          <ac:spMkLst>
            <pc:docMk/>
            <pc:sldMk cId="1065031541" sldId="329"/>
            <ac:spMk id="3" creationId="{F2AA6CCA-E907-7203-053C-BEF32FBC59B6}"/>
          </ac:spMkLst>
        </pc:spChg>
        <pc:picChg chg="add mod ord">
          <ac:chgData name="Wes Travis" userId="a1a40a00c80e4010" providerId="LiveId" clId="{0E4A297F-3613-4585-8ABF-914568B4156A}" dt="2025-09-19T20:23:59.493" v="9030" actId="14100"/>
          <ac:picMkLst>
            <pc:docMk/>
            <pc:sldMk cId="1065031541" sldId="329"/>
            <ac:picMk id="5" creationId="{3CDD9E4C-5CDB-DB4E-B58E-A9C871420A76}"/>
          </ac:picMkLst>
        </pc:picChg>
      </pc:sldChg>
      <pc:sldChg chg="modSp new mod">
        <pc:chgData name="Wes Travis" userId="a1a40a00c80e4010" providerId="LiveId" clId="{0E4A297F-3613-4585-8ABF-914568B4156A}" dt="2025-09-18T18:42:04.161" v="3009" actId="1076"/>
        <pc:sldMkLst>
          <pc:docMk/>
          <pc:sldMk cId="2091235890" sldId="330"/>
        </pc:sldMkLst>
        <pc:spChg chg="mod">
          <ac:chgData name="Wes Travis" userId="a1a40a00c80e4010" providerId="LiveId" clId="{0E4A297F-3613-4585-8ABF-914568B4156A}" dt="2025-09-18T18:41:51.567" v="3008" actId="14100"/>
          <ac:spMkLst>
            <pc:docMk/>
            <pc:sldMk cId="2091235890" sldId="330"/>
            <ac:spMk id="2" creationId="{475B0D8A-1555-0EEB-1354-77A957DD2494}"/>
          </ac:spMkLst>
        </pc:spChg>
        <pc:spChg chg="mod">
          <ac:chgData name="Wes Travis" userId="a1a40a00c80e4010" providerId="LiveId" clId="{0E4A297F-3613-4585-8ABF-914568B4156A}" dt="2025-09-18T18:42:04.161" v="3009" actId="1076"/>
          <ac:spMkLst>
            <pc:docMk/>
            <pc:sldMk cId="2091235890" sldId="330"/>
            <ac:spMk id="3" creationId="{65A4D9EE-B0AB-7867-BC5C-3BF9F912E639}"/>
          </ac:spMkLst>
        </pc:spChg>
      </pc:sldChg>
      <pc:sldChg chg="modSp new mod ord">
        <pc:chgData name="Wes Travis" userId="a1a40a00c80e4010" providerId="LiveId" clId="{0E4A297F-3613-4585-8ABF-914568B4156A}" dt="2025-09-19T18:40:10.594" v="8426" actId="14100"/>
        <pc:sldMkLst>
          <pc:docMk/>
          <pc:sldMk cId="423465457" sldId="331"/>
        </pc:sldMkLst>
        <pc:spChg chg="mod">
          <ac:chgData name="Wes Travis" userId="a1a40a00c80e4010" providerId="LiveId" clId="{0E4A297F-3613-4585-8ABF-914568B4156A}" dt="2025-09-19T18:40:10.594" v="8426" actId="14100"/>
          <ac:spMkLst>
            <pc:docMk/>
            <pc:sldMk cId="423465457" sldId="331"/>
            <ac:spMk id="2" creationId="{41B04A11-3233-E061-B514-5B2B204F530A}"/>
          </ac:spMkLst>
        </pc:spChg>
        <pc:spChg chg="mod">
          <ac:chgData name="Wes Travis" userId="a1a40a00c80e4010" providerId="LiveId" clId="{0E4A297F-3613-4585-8ABF-914568B4156A}" dt="2025-09-19T18:26:45.703" v="8020" actId="14100"/>
          <ac:spMkLst>
            <pc:docMk/>
            <pc:sldMk cId="423465457" sldId="331"/>
            <ac:spMk id="3" creationId="{DE5820AD-6B14-D80E-4017-F5126D816A80}"/>
          </ac:spMkLst>
        </pc:spChg>
      </pc:sldChg>
      <pc:sldChg chg="modSp new mod">
        <pc:chgData name="Wes Travis" userId="a1a40a00c80e4010" providerId="LiveId" clId="{0E4A297F-3613-4585-8ABF-914568B4156A}" dt="2025-09-18T22:17:56.025" v="4625" actId="20577"/>
        <pc:sldMkLst>
          <pc:docMk/>
          <pc:sldMk cId="806336663" sldId="332"/>
        </pc:sldMkLst>
        <pc:spChg chg="mod">
          <ac:chgData name="Wes Travis" userId="a1a40a00c80e4010" providerId="LiveId" clId="{0E4A297F-3613-4585-8ABF-914568B4156A}" dt="2025-09-18T21:51:10.251" v="4587" actId="20577"/>
          <ac:spMkLst>
            <pc:docMk/>
            <pc:sldMk cId="806336663" sldId="332"/>
            <ac:spMk id="2" creationId="{42CB78CA-7B51-5E76-394E-09F3A0D2856D}"/>
          </ac:spMkLst>
        </pc:spChg>
        <pc:spChg chg="mod">
          <ac:chgData name="Wes Travis" userId="a1a40a00c80e4010" providerId="LiveId" clId="{0E4A297F-3613-4585-8ABF-914568B4156A}" dt="2025-09-18T22:17:56.025" v="4625" actId="20577"/>
          <ac:spMkLst>
            <pc:docMk/>
            <pc:sldMk cId="806336663" sldId="332"/>
            <ac:spMk id="3" creationId="{F9E59C6F-3DCF-F920-7A5D-A3AF344E3248}"/>
          </ac:spMkLst>
        </pc:spChg>
      </pc:sldChg>
      <pc:sldChg chg="addSp delSp modSp new mod modClrScheme chgLayout">
        <pc:chgData name="Wes Travis" userId="a1a40a00c80e4010" providerId="LiveId" clId="{0E4A297F-3613-4585-8ABF-914568B4156A}" dt="2025-09-18T21:43:01.279" v="4578" actId="20577"/>
        <pc:sldMkLst>
          <pc:docMk/>
          <pc:sldMk cId="1069209261" sldId="333"/>
        </pc:sldMkLst>
        <pc:spChg chg="del">
          <ac:chgData name="Wes Travis" userId="a1a40a00c80e4010" providerId="LiveId" clId="{0E4A297F-3613-4585-8ABF-914568B4156A}" dt="2025-09-18T21:41:20.745" v="4531" actId="26606"/>
          <ac:spMkLst>
            <pc:docMk/>
            <pc:sldMk cId="1069209261" sldId="333"/>
            <ac:spMk id="2" creationId="{0074246D-7421-07AC-0CD6-788AB7E80DB1}"/>
          </ac:spMkLst>
        </pc:spChg>
        <pc:spChg chg="del">
          <ac:chgData name="Wes Travis" userId="a1a40a00c80e4010" providerId="LiveId" clId="{0E4A297F-3613-4585-8ABF-914568B4156A}" dt="2025-09-18T21:40:20.759" v="4527"/>
          <ac:spMkLst>
            <pc:docMk/>
            <pc:sldMk cId="1069209261" sldId="333"/>
            <ac:spMk id="3" creationId="{C8752234-74C5-97D9-BF2D-5FF641175DC9}"/>
          </ac:spMkLst>
        </pc:spChg>
        <pc:spChg chg="add mod">
          <ac:chgData name="Wes Travis" userId="a1a40a00c80e4010" providerId="LiveId" clId="{0E4A297F-3613-4585-8ABF-914568B4156A}" dt="2025-09-18T21:43:01.279" v="4578" actId="20577"/>
          <ac:spMkLst>
            <pc:docMk/>
            <pc:sldMk cId="1069209261" sldId="333"/>
            <ac:spMk id="9" creationId="{23CBEEC1-F799-EE0A-2A34-597EE1504ABA}"/>
          </ac:spMkLst>
        </pc:spChg>
        <pc:spChg chg="add mod">
          <ac:chgData name="Wes Travis" userId="a1a40a00c80e4010" providerId="LiveId" clId="{0E4A297F-3613-4585-8ABF-914568B4156A}" dt="2025-09-18T21:42:37.341" v="4553" actId="14100"/>
          <ac:spMkLst>
            <pc:docMk/>
            <pc:sldMk cId="1069209261" sldId="333"/>
            <ac:spMk id="11" creationId="{A496B3B5-6D3D-C2C0-6807-E378120FC406}"/>
          </ac:spMkLst>
        </pc:spChg>
        <pc:picChg chg="add mod">
          <ac:chgData name="Wes Travis" userId="a1a40a00c80e4010" providerId="LiveId" clId="{0E4A297F-3613-4585-8ABF-914568B4156A}" dt="2025-09-18T21:42:21.970" v="4551" actId="14100"/>
          <ac:picMkLst>
            <pc:docMk/>
            <pc:sldMk cId="1069209261" sldId="333"/>
            <ac:picMk id="4" creationId="{99404215-7EB9-868A-991D-B6708D6B1C91}"/>
          </ac:picMkLst>
        </pc:picChg>
      </pc:sldChg>
      <pc:sldChg chg="modSp new mod">
        <pc:chgData name="Wes Travis" userId="a1a40a00c80e4010" providerId="LiveId" clId="{0E4A297F-3613-4585-8ABF-914568B4156A}" dt="2025-09-19T01:11:13.252" v="5810" actId="1076"/>
        <pc:sldMkLst>
          <pc:docMk/>
          <pc:sldMk cId="25546832" sldId="334"/>
        </pc:sldMkLst>
        <pc:spChg chg="mod">
          <ac:chgData name="Wes Travis" userId="a1a40a00c80e4010" providerId="LiveId" clId="{0E4A297F-3613-4585-8ABF-914568B4156A}" dt="2025-09-19T01:11:13.252" v="5810" actId="1076"/>
          <ac:spMkLst>
            <pc:docMk/>
            <pc:sldMk cId="25546832" sldId="334"/>
            <ac:spMk id="2" creationId="{0E2E5FB6-9B80-31E0-FCDE-D672D59C1704}"/>
          </ac:spMkLst>
        </pc:spChg>
        <pc:spChg chg="mod">
          <ac:chgData name="Wes Travis" userId="a1a40a00c80e4010" providerId="LiveId" clId="{0E4A297F-3613-4585-8ABF-914568B4156A}" dt="2025-09-19T01:11:04.634" v="5809" actId="14100"/>
          <ac:spMkLst>
            <pc:docMk/>
            <pc:sldMk cId="25546832" sldId="334"/>
            <ac:spMk id="3" creationId="{6EB40ACA-4905-D3EC-768D-044070FFD873}"/>
          </ac:spMkLst>
        </pc:spChg>
      </pc:sldChg>
      <pc:sldChg chg="addSp delSp modSp new mod modClrScheme chgLayout">
        <pc:chgData name="Wes Travis" userId="a1a40a00c80e4010" providerId="LiveId" clId="{0E4A297F-3613-4585-8ABF-914568B4156A}" dt="2025-09-19T01:26:25.744" v="6068" actId="20577"/>
        <pc:sldMkLst>
          <pc:docMk/>
          <pc:sldMk cId="1960294586" sldId="335"/>
        </pc:sldMkLst>
        <pc:spChg chg="mod">
          <ac:chgData name="Wes Travis" userId="a1a40a00c80e4010" providerId="LiveId" clId="{0E4A297F-3613-4585-8ABF-914568B4156A}" dt="2025-09-19T01:17:37.651" v="6009" actId="26606"/>
          <ac:spMkLst>
            <pc:docMk/>
            <pc:sldMk cId="1960294586" sldId="335"/>
            <ac:spMk id="2" creationId="{371B7C4A-3142-6718-1AA1-83A7268717AC}"/>
          </ac:spMkLst>
        </pc:spChg>
        <pc:spChg chg="mod">
          <ac:chgData name="Wes Travis" userId="a1a40a00c80e4010" providerId="LiveId" clId="{0E4A297F-3613-4585-8ABF-914568B4156A}" dt="2025-09-19T01:26:25.744" v="6068" actId="20577"/>
          <ac:spMkLst>
            <pc:docMk/>
            <pc:sldMk cId="1960294586" sldId="335"/>
            <ac:spMk id="3" creationId="{CE64B9AC-0546-DF7B-9B1D-5A34EA55E34F}"/>
          </ac:spMkLst>
        </pc:spChg>
        <pc:spChg chg="add mod">
          <ac:chgData name="Wes Travis" userId="a1a40a00c80e4010" providerId="LiveId" clId="{0E4A297F-3613-4585-8ABF-914568B4156A}" dt="2025-09-19T01:18:03.463" v="6014" actId="1076"/>
          <ac:spMkLst>
            <pc:docMk/>
            <pc:sldMk cId="1960294586" sldId="335"/>
            <ac:spMk id="4" creationId="{78F6BD4C-7E6A-5606-B6D2-00208DAFCB6F}"/>
          </ac:spMkLst>
        </pc:spChg>
        <pc:spChg chg="add mod">
          <ac:chgData name="Wes Travis" userId="a1a40a00c80e4010" providerId="LiveId" clId="{0E4A297F-3613-4585-8ABF-914568B4156A}" dt="2025-09-19T01:18:39.961" v="6017" actId="1076"/>
          <ac:spMkLst>
            <pc:docMk/>
            <pc:sldMk cId="1960294586" sldId="335"/>
            <ac:spMk id="5" creationId="{68E3169E-874E-5CEF-FD56-648C351DB4D3}"/>
          </ac:spMkLst>
        </pc:spChg>
        <pc:spChg chg="add del mod">
          <ac:chgData name="Wes Travis" userId="a1a40a00c80e4010" providerId="LiveId" clId="{0E4A297F-3613-4585-8ABF-914568B4156A}" dt="2025-09-19T01:24:12.822" v="6018"/>
          <ac:spMkLst>
            <pc:docMk/>
            <pc:sldMk cId="1960294586" sldId="335"/>
            <ac:spMk id="8" creationId="{D7029DA1-2ED6-0193-8D7A-F74EF7A1E0C0}"/>
          </ac:spMkLst>
        </pc:spChg>
        <pc:picChg chg="add mod">
          <ac:chgData name="Wes Travis" userId="a1a40a00c80e4010" providerId="LiveId" clId="{0E4A297F-3613-4585-8ABF-914568B4156A}" dt="2025-09-19T01:24:26.632" v="6021" actId="14100"/>
          <ac:picMkLst>
            <pc:docMk/>
            <pc:sldMk cId="1960294586" sldId="335"/>
            <ac:picMk id="6" creationId="{571958ED-6EB8-A37B-AB40-7AFD4F2B6EDE}"/>
          </ac:picMkLst>
        </pc:picChg>
        <pc:picChg chg="add mod">
          <ac:chgData name="Wes Travis" userId="a1a40a00c80e4010" providerId="LiveId" clId="{0E4A297F-3613-4585-8ABF-914568B4156A}" dt="2025-09-19T01:18:03.463" v="6014" actId="1076"/>
          <ac:picMkLst>
            <pc:docMk/>
            <pc:sldMk cId="1960294586" sldId="335"/>
            <ac:picMk id="1026" creationId="{2F0CFD37-DDB7-0083-797D-7121C7E162F3}"/>
          </ac:picMkLst>
        </pc:picChg>
        <pc:picChg chg="add mod">
          <ac:chgData name="Wes Travis" userId="a1a40a00c80e4010" providerId="LiveId" clId="{0E4A297F-3613-4585-8ABF-914568B4156A}" dt="2025-09-19T01:18:03.463" v="6014" actId="1076"/>
          <ac:picMkLst>
            <pc:docMk/>
            <pc:sldMk cId="1960294586" sldId="335"/>
            <ac:picMk id="1027" creationId="{BD0BD394-9927-D15E-5F67-C78DBA10B0AC}"/>
          </ac:picMkLst>
        </pc:picChg>
        <pc:picChg chg="add mod">
          <ac:chgData name="Wes Travis" userId="a1a40a00c80e4010" providerId="LiveId" clId="{0E4A297F-3613-4585-8ABF-914568B4156A}" dt="2025-09-19T01:18:39.961" v="6017" actId="1076"/>
          <ac:picMkLst>
            <pc:docMk/>
            <pc:sldMk cId="1960294586" sldId="335"/>
            <ac:picMk id="1029" creationId="{64B1FD4A-5B7D-3242-7D38-519B892AD3A4}"/>
          </ac:picMkLst>
        </pc:picChg>
        <pc:picChg chg="add mod">
          <ac:chgData name="Wes Travis" userId="a1a40a00c80e4010" providerId="LiveId" clId="{0E4A297F-3613-4585-8ABF-914568B4156A}" dt="2025-09-19T01:18:39.961" v="6017" actId="1076"/>
          <ac:picMkLst>
            <pc:docMk/>
            <pc:sldMk cId="1960294586" sldId="335"/>
            <ac:picMk id="1030" creationId="{0BAC64AC-011A-AAED-C9A8-893292D5DBEC}"/>
          </ac:picMkLst>
        </pc:picChg>
      </pc:sldChg>
      <pc:sldChg chg="addSp delSp modSp new mod">
        <pc:chgData name="Wes Travis" userId="a1a40a00c80e4010" providerId="LiveId" clId="{0E4A297F-3613-4585-8ABF-914568B4156A}" dt="2025-09-19T02:21:04.828" v="6115" actId="20577"/>
        <pc:sldMkLst>
          <pc:docMk/>
          <pc:sldMk cId="2239598044" sldId="336"/>
        </pc:sldMkLst>
        <pc:spChg chg="mod">
          <ac:chgData name="Wes Travis" userId="a1a40a00c80e4010" providerId="LiveId" clId="{0E4A297F-3613-4585-8ABF-914568B4156A}" dt="2025-09-19T02:20:08.201" v="6111" actId="14100"/>
          <ac:spMkLst>
            <pc:docMk/>
            <pc:sldMk cId="2239598044" sldId="336"/>
            <ac:spMk id="2" creationId="{06123B12-572F-8E6B-DB07-69EEB9967D73}"/>
          </ac:spMkLst>
        </pc:spChg>
        <pc:spChg chg="add del">
          <ac:chgData name="Wes Travis" userId="a1a40a00c80e4010" providerId="LiveId" clId="{0E4A297F-3613-4585-8ABF-914568B4156A}" dt="2025-09-19T02:19:40.671" v="6082"/>
          <ac:spMkLst>
            <pc:docMk/>
            <pc:sldMk cId="2239598044" sldId="336"/>
            <ac:spMk id="3" creationId="{20575622-1FA0-535D-415A-F847AA51ADDA}"/>
          </ac:spMkLst>
        </pc:spChg>
        <pc:spChg chg="mod">
          <ac:chgData name="Wes Travis" userId="a1a40a00c80e4010" providerId="LiveId" clId="{0E4A297F-3613-4585-8ABF-914568B4156A}" dt="2025-09-19T02:21:04.828" v="6115" actId="20577"/>
          <ac:spMkLst>
            <pc:docMk/>
            <pc:sldMk cId="2239598044" sldId="336"/>
            <ac:spMk id="4" creationId="{2412A06E-5AD5-4A29-5F43-92DD54A24B23}"/>
          </ac:spMkLst>
        </pc:spChg>
        <pc:picChg chg="add mod">
          <ac:chgData name="Wes Travis" userId="a1a40a00c80e4010" providerId="LiveId" clId="{0E4A297F-3613-4585-8ABF-914568B4156A}" dt="2025-09-19T02:19:06.255" v="6081"/>
          <ac:picMkLst>
            <pc:docMk/>
            <pc:sldMk cId="2239598044" sldId="336"/>
            <ac:picMk id="5" creationId="{EBC63164-BD8D-6E81-0C26-162470ED69C0}"/>
          </ac:picMkLst>
        </pc:picChg>
        <pc:picChg chg="add mod">
          <ac:chgData name="Wes Travis" userId="a1a40a00c80e4010" providerId="LiveId" clId="{0E4A297F-3613-4585-8ABF-914568B4156A}" dt="2025-09-19T02:20:14.654" v="6112" actId="14100"/>
          <ac:picMkLst>
            <pc:docMk/>
            <pc:sldMk cId="2239598044" sldId="336"/>
            <ac:picMk id="6" creationId="{E442516B-FFF6-79FF-175C-B4584A28E50E}"/>
          </ac:picMkLst>
        </pc:picChg>
      </pc:sldChg>
      <pc:sldChg chg="modSp new mod">
        <pc:chgData name="Wes Travis" userId="a1a40a00c80e4010" providerId="LiveId" clId="{0E4A297F-3613-4585-8ABF-914568B4156A}" dt="2025-09-19T20:01:07.087" v="8906" actId="20577"/>
        <pc:sldMkLst>
          <pc:docMk/>
          <pc:sldMk cId="2236323382" sldId="337"/>
        </pc:sldMkLst>
        <pc:spChg chg="mod">
          <ac:chgData name="Wes Travis" userId="a1a40a00c80e4010" providerId="LiveId" clId="{0E4A297F-3613-4585-8ABF-914568B4156A}" dt="2025-09-19T18:42:05.766" v="8447" actId="20577"/>
          <ac:spMkLst>
            <pc:docMk/>
            <pc:sldMk cId="2236323382" sldId="337"/>
            <ac:spMk id="2" creationId="{C13A7F9D-010A-05F8-74F1-EF7DC417619C}"/>
          </ac:spMkLst>
        </pc:spChg>
        <pc:spChg chg="mod">
          <ac:chgData name="Wes Travis" userId="a1a40a00c80e4010" providerId="LiveId" clId="{0E4A297F-3613-4585-8ABF-914568B4156A}" dt="2025-09-19T20:01:07.087" v="8906" actId="20577"/>
          <ac:spMkLst>
            <pc:docMk/>
            <pc:sldMk cId="2236323382" sldId="337"/>
            <ac:spMk id="3" creationId="{8371493D-F831-DCB5-B6C7-93ED42079A1E}"/>
          </ac:spMkLst>
        </pc:spChg>
      </pc:sldChg>
      <pc:sldChg chg="modSp new mod">
        <pc:chgData name="Wes Travis" userId="a1a40a00c80e4010" providerId="LiveId" clId="{0E4A297F-3613-4585-8ABF-914568B4156A}" dt="2025-09-19T18:34:19.580" v="8390" actId="313"/>
        <pc:sldMkLst>
          <pc:docMk/>
          <pc:sldMk cId="3484077241" sldId="338"/>
        </pc:sldMkLst>
        <pc:spChg chg="mod">
          <ac:chgData name="Wes Travis" userId="a1a40a00c80e4010" providerId="LiveId" clId="{0E4A297F-3613-4585-8ABF-914568B4156A}" dt="2025-09-19T18:34:19.580" v="8390" actId="313"/>
          <ac:spMkLst>
            <pc:docMk/>
            <pc:sldMk cId="3484077241" sldId="338"/>
            <ac:spMk id="2" creationId="{0525688F-5E26-B725-25B5-F815301EEF2B}"/>
          </ac:spMkLst>
        </pc:spChg>
        <pc:spChg chg="mod">
          <ac:chgData name="Wes Travis" userId="a1a40a00c80e4010" providerId="LiveId" clId="{0E4A297F-3613-4585-8ABF-914568B4156A}" dt="2025-09-19T18:12:38.916" v="7950" actId="14100"/>
          <ac:spMkLst>
            <pc:docMk/>
            <pc:sldMk cId="3484077241" sldId="338"/>
            <ac:spMk id="3" creationId="{82FE6B1E-67A6-94F3-A6BB-D976B6239DCC}"/>
          </ac:spMkLst>
        </pc:spChg>
      </pc:sldChg>
      <pc:sldChg chg="modSp new del mod ord">
        <pc:chgData name="Wes Travis" userId="a1a40a00c80e4010" providerId="LiveId" clId="{0E4A297F-3613-4585-8ABF-914568B4156A}" dt="2025-09-19T20:32:59.573" v="9332" actId="2696"/>
        <pc:sldMkLst>
          <pc:docMk/>
          <pc:sldMk cId="78810263" sldId="339"/>
        </pc:sldMkLst>
        <pc:spChg chg="mod">
          <ac:chgData name="Wes Travis" userId="a1a40a00c80e4010" providerId="LiveId" clId="{0E4A297F-3613-4585-8ABF-914568B4156A}" dt="2025-09-19T18:44:49.271" v="8465" actId="20577"/>
          <ac:spMkLst>
            <pc:docMk/>
            <pc:sldMk cId="78810263" sldId="339"/>
            <ac:spMk id="2" creationId="{EF3DA57A-5893-C135-B560-392FADBC4E47}"/>
          </ac:spMkLst>
        </pc:spChg>
      </pc:sldChg>
      <pc:sldChg chg="modSp new mod">
        <pc:chgData name="Wes Travis" userId="a1a40a00c80e4010" providerId="LiveId" clId="{0E4A297F-3613-4585-8ABF-914568B4156A}" dt="2025-09-19T19:56:17.999" v="8818" actId="20577"/>
        <pc:sldMkLst>
          <pc:docMk/>
          <pc:sldMk cId="2075147927" sldId="340"/>
        </pc:sldMkLst>
        <pc:spChg chg="mod">
          <ac:chgData name="Wes Travis" userId="a1a40a00c80e4010" providerId="LiveId" clId="{0E4A297F-3613-4585-8ABF-914568B4156A}" dt="2025-09-19T19:53:43.237" v="8642" actId="14100"/>
          <ac:spMkLst>
            <pc:docMk/>
            <pc:sldMk cId="2075147927" sldId="340"/>
            <ac:spMk id="2" creationId="{3B31A32D-6E7A-320C-6324-CA7CC17D8EBD}"/>
          </ac:spMkLst>
        </pc:spChg>
        <pc:spChg chg="mod">
          <ac:chgData name="Wes Travis" userId="a1a40a00c80e4010" providerId="LiveId" clId="{0E4A297F-3613-4585-8ABF-914568B4156A}" dt="2025-09-19T19:56:17.999" v="8818" actId="20577"/>
          <ac:spMkLst>
            <pc:docMk/>
            <pc:sldMk cId="2075147927" sldId="340"/>
            <ac:spMk id="3" creationId="{BC49999B-5CEF-E47B-1A7A-A3391E21B6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9/19/2025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9/19/2025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9/19/2025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9/19/2025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9/19/2025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9/19/2025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9/19/2025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9/19/2025</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9/19/2025</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horacickey.com/pulmonary-thromboembolic-diseas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cademic.oup.com/ptj/article/103/6/pzad034/7107869?login=tr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gate.net/profile/Lindsay-Ross-Stewart/publication/328887156_Knuth_Ross-Stewart_Brent_Salerno_2018/links/5be99815a6fdcc3a8dd1b083/Knuth-Ross-Stewart-Brent-Salerno-201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dn-links.lww.com/permalink/tgr/a/tgr_2025_02_05_holley_2_sdc2.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apta.org/patient-care/evidence-based-practice-resources/test-measures/activity-measure-for-post-acute-care-am-pac--6-clicks-inpatient-short-forms" TargetMode="External"/><Relationship Id="rId7" Type="http://schemas.openxmlformats.org/officeDocument/2006/relationships/image" Target="../media/image10.png"/><Relationship Id="rId2" Type="http://schemas.openxmlformats.org/officeDocument/2006/relationships/hyperlink" Target="https://am-pac.com/" TargetMode="External"/><Relationship Id="rId1" Type="http://schemas.openxmlformats.org/officeDocument/2006/relationships/slideLayout" Target="../slideLayouts/slideLayout5.xml"/><Relationship Id="rId6" Type="http://schemas.openxmlformats.org/officeDocument/2006/relationships/hyperlink" Target="https://www.medbridge.com/resources/access?name=medbridge-ampac-score-chart.pdf" TargetMode="External"/><Relationship Id="rId5" Type="http://schemas.openxmlformats.org/officeDocument/2006/relationships/hyperlink" Target="https://pmc.ncbi.nlm.nih.gov/articles/PMC9106906/" TargetMode="External"/><Relationship Id="rId4" Type="http://schemas.openxmlformats.org/officeDocument/2006/relationships/hyperlink" Target="https://academic.oup.com/ptj/article/94/9/1252/2735617?login=tru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pkinsmedicine.org/physical-medicine-rehabilitation/education-training/amp/toolkit"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journals.lww.com/jacpt/fulltext/2021/10000/Acute_Care_Physical_Therapy_Practice_Analysis.4.aspx/1000" TargetMode="External"/><Relationship Id="rId2" Type="http://schemas.openxmlformats.org/officeDocument/2006/relationships/hyperlink" Target="https://academic.oup.com/ptj/article/105/6/pzaf076/8140951?login=tru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cademic.oup.com/ptj/article/96/10/1658/2870254" TargetMode="External"/><Relationship Id="rId2" Type="http://schemas.openxmlformats.org/officeDocument/2006/relationships/hyperlink" Target="https://pmc.ncbi.nlm.nih.gov/articles/PMC255158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atsjournals.org/doi/full/10.1513/AnnalsATS.201611-843SR" TargetMode="External"/><Relationship Id="rId2" Type="http://schemas.openxmlformats.org/officeDocument/2006/relationships/hyperlink" Target="https://aacnjournals.org/ccnonline/article/40/4/e7/31108/Implementation-of-an-Interdisciplinary-AACN-Earl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ournals.lww.com/nursingmanagement/fulltext/2023/03000/early_and_progressive_mobility_in_a_community.5.aspx" TargetMode="External"/><Relationship Id="rId2" Type="http://schemas.openxmlformats.org/officeDocument/2006/relationships/hyperlink" Target="https://www.youtube.com/watch?v=quQ0xK-jse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rdiopt.memberclicks.net/assets/docs/CPG/HF%20guidelines%20%28002%29.pdf" TargetMode="External"/><Relationship Id="rId2" Type="http://schemas.openxmlformats.org/officeDocument/2006/relationships/hyperlink" Target="https://cdn.ymaws.com/www.aptaacutecare.org/resource/resmgr/docs/2023_update_lab_values_int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Jjf6ifg7U0" TargetMode="External"/><Relationship Id="rId2" Type="http://schemas.openxmlformats.org/officeDocument/2006/relationships/hyperlink" Target="https://www.youtube.com/watch?v=b2DQg7JNwK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mjopen.bmj.com/content/14/5/e085312.abstract" TargetMode="External"/><Relationship Id="rId2" Type="http://schemas.openxmlformats.org/officeDocument/2006/relationships/hyperlink" Target="https://www.who.int/teams/integrated-health-services/patient-safety/policy/global-patient-safety-action-plan" TargetMode="Externa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https://bmjopen.bmj.com/content/bmjopen/14/5/e085312.full.pdf?with-ds=ye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who.int/teams/integrated-health-services/patient-safety/policy/global-patient-safety-action-pl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2minutemedicine.com/the-wells-dvt-criteria-a-validated-clinical-prediction-model-for-the-detection-of-deep-vein-thrombosis-classics-seri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000" dirty="0"/>
              <a:t>Acute Care from the PTA. Perspective</a:t>
            </a:r>
            <a:br>
              <a:rPr lang="en-US" sz="4000" dirty="0"/>
            </a:br>
            <a:br>
              <a:rPr lang="en-US" sz="4000" dirty="0"/>
            </a:br>
            <a:r>
              <a:rPr lang="en-US" sz="2400" dirty="0"/>
              <a:t>by Cynthia Travis, PTA</a:t>
            </a:r>
            <a:br>
              <a:rPr lang="en-US" sz="2400" dirty="0"/>
            </a:br>
            <a:r>
              <a:rPr lang="en-US" sz="2400" dirty="0"/>
              <a:t>9-26-25</a:t>
            </a:r>
            <a:endParaRPr lang="en-US" sz="4000" dirty="0"/>
          </a:p>
        </p:txBody>
      </p:sp>
      <p:sp>
        <p:nvSpPr>
          <p:cNvPr id="4" name="Subtitle 3"/>
          <p:cNvSpPr>
            <a:spLocks noGrp="1"/>
          </p:cNvSpPr>
          <p:nvPr>
            <p:ph type="subTitle" idx="1"/>
          </p:nvPr>
        </p:nvSpPr>
        <p:spPr/>
        <p:txBody>
          <a:bodyPr/>
          <a:lstStyle/>
          <a:p>
            <a:r>
              <a:rPr lang="it-IT" dirty="0"/>
              <a:t>Subtitle</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3B12-572F-8E6B-DB07-69EEB9967D73}"/>
              </a:ext>
            </a:extLst>
          </p:cNvPr>
          <p:cNvSpPr>
            <a:spLocks noGrp="1"/>
          </p:cNvSpPr>
          <p:nvPr>
            <p:ph type="title"/>
          </p:nvPr>
        </p:nvSpPr>
        <p:spPr>
          <a:xfrm>
            <a:off x="1522413" y="381000"/>
            <a:ext cx="9144001" cy="762000"/>
          </a:xfrm>
        </p:spPr>
        <p:txBody>
          <a:bodyPr/>
          <a:lstStyle/>
          <a:p>
            <a:r>
              <a:rPr lang="en-US" dirty="0"/>
              <a:t>Well Prediction for PE</a:t>
            </a:r>
          </a:p>
        </p:txBody>
      </p:sp>
      <p:sp>
        <p:nvSpPr>
          <p:cNvPr id="4" name="Content Placeholder 3">
            <a:extLst>
              <a:ext uri="{FF2B5EF4-FFF2-40B4-BE49-F238E27FC236}">
                <a16:creationId xmlns:a16="http://schemas.microsoft.com/office/drawing/2014/main" id="{2412A06E-5AD5-4A29-5F43-92DD54A24B23}"/>
              </a:ext>
            </a:extLst>
          </p:cNvPr>
          <p:cNvSpPr>
            <a:spLocks noGrp="1"/>
          </p:cNvSpPr>
          <p:nvPr>
            <p:ph sz="half" idx="2"/>
          </p:nvPr>
        </p:nvSpPr>
        <p:spPr>
          <a:xfrm>
            <a:off x="6266303" y="1510225"/>
            <a:ext cx="4419600" cy="4114800"/>
          </a:xfrm>
        </p:spPr>
        <p:txBody>
          <a:bodyPr/>
          <a:lstStyle/>
          <a:p>
            <a:r>
              <a:rPr lang="en-US" dirty="0">
                <a:hlinkClick r:id="rId2"/>
              </a:rPr>
              <a:t>https://thoracickey.com/pulmonary-thromboembolic-disease/</a:t>
            </a:r>
            <a:endParaRPr lang="en-US" dirty="0"/>
          </a:p>
          <a:p>
            <a:endParaRPr lang="en-US" dirty="0"/>
          </a:p>
        </p:txBody>
      </p:sp>
      <p:pic>
        <p:nvPicPr>
          <p:cNvPr id="6" name="Content Placeholder 5" descr="Pulmonary Thromboembolic Disease | Thoracic Key">
            <a:extLst>
              <a:ext uri="{FF2B5EF4-FFF2-40B4-BE49-F238E27FC236}">
                <a16:creationId xmlns:a16="http://schemas.microsoft.com/office/drawing/2014/main" id="{E442516B-FFF6-79FF-175C-B4584A28E50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32749" y="1447800"/>
            <a:ext cx="4723041" cy="4509576"/>
          </a:xfrm>
          <a:prstGeom prst="rect">
            <a:avLst/>
          </a:prstGeom>
          <a:noFill/>
          <a:ln>
            <a:noFill/>
          </a:ln>
        </p:spPr>
      </p:pic>
    </p:spTree>
    <p:extLst>
      <p:ext uri="{BB962C8B-B14F-4D97-AF65-F5344CB8AC3E}">
        <p14:creationId xmlns:p14="http://schemas.microsoft.com/office/powerpoint/2010/main" val="22395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14400"/>
          </a:xfrm>
        </p:spPr>
        <p:txBody>
          <a:bodyPr>
            <a:normAutofit fontScale="90000"/>
          </a:bodyPr>
          <a:lstStyle/>
          <a:p>
            <a:r>
              <a:rPr lang="en-US" sz="2800" dirty="0"/>
              <a:t>Topic to be covered today</a:t>
            </a:r>
            <a:br>
              <a:rPr lang="en-US" sz="2800" dirty="0"/>
            </a:br>
            <a:r>
              <a:rPr lang="en-US" sz="2800" dirty="0"/>
              <a:t> ( from the perspective of the adult acute care setting from Med surg , ICU, &amp; rehab ready)</a:t>
            </a:r>
          </a:p>
        </p:txBody>
      </p:sp>
      <p:sp>
        <p:nvSpPr>
          <p:cNvPr id="14" name="Content Placeholder 13"/>
          <p:cNvSpPr>
            <a:spLocks noGrp="1"/>
          </p:cNvSpPr>
          <p:nvPr>
            <p:ph idx="1"/>
          </p:nvPr>
        </p:nvSpPr>
        <p:spPr>
          <a:xfrm>
            <a:off x="1522413" y="1371601"/>
            <a:ext cx="9134391" cy="4648200"/>
          </a:xfrm>
        </p:spPr>
        <p:txBody>
          <a:bodyPr>
            <a:normAutofit lnSpcReduction="10000"/>
          </a:bodyPr>
          <a:lstStyle/>
          <a:p>
            <a:r>
              <a:rPr lang="en-US" sz="2000" dirty="0"/>
              <a:t>Chart Review (  PT eval, other rehab notes, meds, vitals,  labs, imaging, consultants, orders etc.)</a:t>
            </a:r>
          </a:p>
          <a:p>
            <a:r>
              <a:rPr lang="en-US" sz="2000" dirty="0"/>
              <a:t>Planning your treatment</a:t>
            </a:r>
          </a:p>
          <a:p>
            <a:r>
              <a:rPr lang="en-US" sz="2000" dirty="0"/>
              <a:t>Strategy for getting informed consent ( aka no refusal)</a:t>
            </a:r>
          </a:p>
          <a:p>
            <a:r>
              <a:rPr lang="en-US" sz="2000" dirty="0"/>
              <a:t>Strategy for success at the bedside</a:t>
            </a:r>
          </a:p>
          <a:p>
            <a:r>
              <a:rPr lang="en-US" sz="2000" dirty="0"/>
              <a:t>Early mobility is key especially in the ICU</a:t>
            </a:r>
          </a:p>
          <a:p>
            <a:r>
              <a:rPr lang="en-US" sz="2000" dirty="0"/>
              <a:t>Trends for the future of early mobility</a:t>
            </a:r>
          </a:p>
          <a:p>
            <a:r>
              <a:rPr lang="en-US" sz="2000" dirty="0"/>
              <a:t>Always being alert to things that the PT. should be notified about</a:t>
            </a:r>
          </a:p>
          <a:p>
            <a:r>
              <a:rPr lang="en-US" sz="2000" dirty="0"/>
              <a:t>Educating other &amp; set the patient for successful return to bed</a:t>
            </a:r>
          </a:p>
          <a:p>
            <a:r>
              <a:rPr lang="en-US" sz="2000" dirty="0"/>
              <a:t>Discharge planning &amp; frequency support : Beyond the eval &amp; re-eval.  The AM-PAC – the latest tool in documentation</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Review as a PTA ( start in the direction it makes sense for you)</a:t>
            </a:r>
          </a:p>
        </p:txBody>
      </p:sp>
      <p:sp>
        <p:nvSpPr>
          <p:cNvPr id="3" name="Content Placeholder 2"/>
          <p:cNvSpPr>
            <a:spLocks noGrp="1"/>
          </p:cNvSpPr>
          <p:nvPr>
            <p:ph sz="half" idx="1"/>
          </p:nvPr>
        </p:nvSpPr>
        <p:spPr/>
        <p:txBody>
          <a:bodyPr>
            <a:normAutofit lnSpcReduction="10000"/>
          </a:bodyPr>
          <a:lstStyle/>
          <a:p>
            <a:r>
              <a:rPr lang="en-US" dirty="0"/>
              <a:t>Start with the PT. eval</a:t>
            </a:r>
          </a:p>
          <a:p>
            <a:r>
              <a:rPr lang="en-US" dirty="0"/>
              <a:t>Last PT. treatment note</a:t>
            </a:r>
          </a:p>
          <a:p>
            <a:r>
              <a:rPr lang="en-US" dirty="0"/>
              <a:t>Vitals</a:t>
            </a:r>
          </a:p>
          <a:p>
            <a:r>
              <a:rPr lang="en-US" dirty="0"/>
              <a:t>Labs</a:t>
            </a:r>
          </a:p>
          <a:p>
            <a:r>
              <a:rPr lang="en-US" dirty="0"/>
              <a:t>Orders ( especially test &amp; procedures)</a:t>
            </a:r>
          </a:p>
          <a:p>
            <a:r>
              <a:rPr lang="en-US" dirty="0"/>
              <a:t>Doctors &amp; other care providers notes ( OT, ST , Case Managers , Social work, Dietician )</a:t>
            </a:r>
          </a:p>
          <a:p>
            <a:endParaRPr lang="en-US" dirty="0"/>
          </a:p>
          <a:p>
            <a:endParaRPr lang="en-US" dirty="0"/>
          </a:p>
        </p:txBody>
      </p:sp>
      <p:pic>
        <p:nvPicPr>
          <p:cNvPr id="6" name="Content Placeholder 5" descr="Person writing in notebook">
            <a:extLst>
              <a:ext uri="{FF2B5EF4-FFF2-40B4-BE49-F238E27FC236}">
                <a16:creationId xmlns:a16="http://schemas.microsoft.com/office/drawing/2014/main" id="{F5093C42-7C6D-AFB3-4362-783A43473F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51813" y="1752600"/>
            <a:ext cx="2497138" cy="3657600"/>
          </a:xfrm>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14400"/>
          </a:xfrm>
        </p:spPr>
        <p:txBody>
          <a:bodyPr>
            <a:normAutofit/>
          </a:bodyPr>
          <a:lstStyle/>
          <a:p>
            <a:r>
              <a:rPr lang="en-US" sz="2800" dirty="0"/>
              <a:t>Planning your treatment: PT. Evaluation  Chart Review Key points Beyond Strength &amp; Goals</a:t>
            </a:r>
          </a:p>
        </p:txBody>
      </p:sp>
      <p:sp>
        <p:nvSpPr>
          <p:cNvPr id="4" name="Content Placeholder 3">
            <a:extLst>
              <a:ext uri="{FF2B5EF4-FFF2-40B4-BE49-F238E27FC236}">
                <a16:creationId xmlns:a16="http://schemas.microsoft.com/office/drawing/2014/main" id="{C02AF45D-E522-55B8-4B83-8BFB9DAFC5F7}"/>
              </a:ext>
            </a:extLst>
          </p:cNvPr>
          <p:cNvSpPr>
            <a:spLocks noGrp="1"/>
          </p:cNvSpPr>
          <p:nvPr>
            <p:ph idx="1"/>
          </p:nvPr>
        </p:nvSpPr>
        <p:spPr>
          <a:xfrm>
            <a:off x="1522413" y="1524001"/>
            <a:ext cx="9134391" cy="4495800"/>
          </a:xfrm>
        </p:spPr>
        <p:txBody>
          <a:bodyPr>
            <a:normAutofit/>
          </a:bodyPr>
          <a:lstStyle/>
          <a:p>
            <a:r>
              <a:rPr lang="en-US" dirty="0"/>
              <a:t>What the patient came in complaining of . </a:t>
            </a:r>
          </a:p>
          <a:p>
            <a:r>
              <a:rPr lang="en-US" dirty="0"/>
              <a:t>What was the diagnosis or are they still looking?</a:t>
            </a:r>
          </a:p>
          <a:p>
            <a:r>
              <a:rPr lang="en-US" dirty="0"/>
              <a:t>Current test , labs, &amp; vitals and those noted upon the eval</a:t>
            </a:r>
          </a:p>
          <a:p>
            <a:r>
              <a:rPr lang="en-US" dirty="0"/>
              <a:t>The patients' prior level of function</a:t>
            </a:r>
          </a:p>
          <a:p>
            <a:r>
              <a:rPr lang="en-US" dirty="0"/>
              <a:t>The patient's family support &amp; resources ( no insurance &amp; no family)</a:t>
            </a:r>
          </a:p>
          <a:p>
            <a:r>
              <a:rPr lang="en-US" dirty="0"/>
              <a:t>The patient home or dwelling</a:t>
            </a:r>
          </a:p>
          <a:p>
            <a:r>
              <a:rPr lang="en-US" dirty="0"/>
              <a:t>What does the patient enjoy &amp; what is their goal</a:t>
            </a:r>
          </a:p>
          <a:p>
            <a:r>
              <a:rPr lang="en-US" dirty="0"/>
              <a:t>Patients' cognitive status, vision, &amp; hearing</a:t>
            </a:r>
          </a:p>
          <a:p>
            <a:endParaRPr lang="en-US"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4A11-3233-E061-B514-5B2B204F530A}"/>
              </a:ext>
            </a:extLst>
          </p:cNvPr>
          <p:cNvSpPr>
            <a:spLocks noGrp="1"/>
          </p:cNvSpPr>
          <p:nvPr>
            <p:ph type="title"/>
          </p:nvPr>
        </p:nvSpPr>
        <p:spPr>
          <a:xfrm>
            <a:off x="1217612" y="228600"/>
            <a:ext cx="9448803" cy="685799"/>
          </a:xfrm>
        </p:spPr>
        <p:txBody>
          <a:bodyPr>
            <a:noAutofit/>
          </a:bodyPr>
          <a:lstStyle/>
          <a:p>
            <a:r>
              <a:rPr lang="en-US" sz="2400" dirty="0"/>
              <a:t>Treatment Planning &amp; Strategy : When should PT. Tx. Be held- Most commonly seen</a:t>
            </a:r>
          </a:p>
        </p:txBody>
      </p:sp>
      <p:sp>
        <p:nvSpPr>
          <p:cNvPr id="3" name="Content Placeholder 2">
            <a:extLst>
              <a:ext uri="{FF2B5EF4-FFF2-40B4-BE49-F238E27FC236}">
                <a16:creationId xmlns:a16="http://schemas.microsoft.com/office/drawing/2014/main" id="{DE5820AD-6B14-D80E-4017-F5126D816A80}"/>
              </a:ext>
            </a:extLst>
          </p:cNvPr>
          <p:cNvSpPr>
            <a:spLocks noGrp="1"/>
          </p:cNvSpPr>
          <p:nvPr>
            <p:ph idx="1"/>
          </p:nvPr>
        </p:nvSpPr>
        <p:spPr>
          <a:xfrm>
            <a:off x="1065212" y="1143000"/>
            <a:ext cx="9591593" cy="5181600"/>
          </a:xfrm>
        </p:spPr>
        <p:txBody>
          <a:bodyPr>
            <a:normAutofit fontScale="70000" lnSpcReduction="20000"/>
          </a:bodyPr>
          <a:lstStyle/>
          <a:p>
            <a:r>
              <a:rPr lang="en-US" dirty="0"/>
              <a:t>Always consider context &amp; speak to the PT. if in question ( also notify PT. of any holds)</a:t>
            </a:r>
          </a:p>
          <a:p>
            <a:r>
              <a:rPr lang="en-US" dirty="0"/>
              <a:t>Major change in medical status</a:t>
            </a:r>
          </a:p>
          <a:p>
            <a:r>
              <a:rPr lang="en-US" dirty="0"/>
              <a:t>Fall ( not yet reported to doctor for clearance &amp; no films done)</a:t>
            </a:r>
          </a:p>
          <a:p>
            <a:r>
              <a:rPr lang="en-US" dirty="0"/>
              <a:t>Lab values to high or to low</a:t>
            </a:r>
          </a:p>
          <a:p>
            <a:r>
              <a:rPr lang="en-US" dirty="0"/>
              <a:t>If you see test ordered that may signal a DVT or PE ( D-dimer, VQ lung scan, LE. Doppler )</a:t>
            </a:r>
          </a:p>
          <a:p>
            <a:r>
              <a:rPr lang="en-US" dirty="0"/>
              <a:t>Cardiac Labs </a:t>
            </a:r>
          </a:p>
          <a:p>
            <a:r>
              <a:rPr lang="en-US" dirty="0"/>
              <a:t>Stat ABG’s</a:t>
            </a:r>
          </a:p>
          <a:p>
            <a:r>
              <a:rPr lang="en-US" dirty="0"/>
              <a:t>Lumbar Punctures</a:t>
            </a:r>
          </a:p>
          <a:p>
            <a:r>
              <a:rPr lang="en-US" dirty="0"/>
              <a:t>Cardiac Cath ( depends on the access)</a:t>
            </a:r>
          </a:p>
          <a:p>
            <a:r>
              <a:rPr lang="en-US" dirty="0"/>
              <a:t>Meds given that would potentially be dangerous if pt. is moved ( </a:t>
            </a:r>
            <a:r>
              <a:rPr lang="en-US" dirty="0" err="1"/>
              <a:t>Levophed</a:t>
            </a:r>
            <a:r>
              <a:rPr lang="en-US" dirty="0"/>
              <a:t> ,  pressors, TNK)</a:t>
            </a:r>
          </a:p>
          <a:p>
            <a:r>
              <a:rPr lang="en-US" dirty="0"/>
              <a:t>A new surgical procedure note noted on the eval  or any new symptoms  especially with vitals or pain that hasn’t been noted ( think trauma, c/o pain that could be DVT , or vitals showing  sign that could be a PE )</a:t>
            </a:r>
          </a:p>
          <a:p>
            <a:r>
              <a:rPr lang="en-US" dirty="0"/>
              <a:t>Signs of new unaddressed Sepsis</a:t>
            </a:r>
          </a:p>
          <a:p>
            <a:endParaRPr lang="en-US" dirty="0"/>
          </a:p>
          <a:p>
            <a:endParaRPr lang="en-US" dirty="0"/>
          </a:p>
        </p:txBody>
      </p:sp>
    </p:spTree>
    <p:extLst>
      <p:ext uri="{BB962C8B-B14F-4D97-AF65-F5344CB8AC3E}">
        <p14:creationId xmlns:p14="http://schemas.microsoft.com/office/powerpoint/2010/main" val="4234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997F-12F4-D8D3-44E6-8357DF77261D}"/>
              </a:ext>
            </a:extLst>
          </p:cNvPr>
          <p:cNvSpPr>
            <a:spLocks noGrp="1"/>
          </p:cNvSpPr>
          <p:nvPr>
            <p:ph type="title"/>
          </p:nvPr>
        </p:nvSpPr>
        <p:spPr>
          <a:xfrm>
            <a:off x="1522413" y="381000"/>
            <a:ext cx="9144001" cy="533400"/>
          </a:xfrm>
        </p:spPr>
        <p:txBody>
          <a:bodyPr>
            <a:normAutofit fontScale="90000"/>
          </a:bodyPr>
          <a:lstStyle/>
          <a:p>
            <a:r>
              <a:rPr lang="en-US" dirty="0"/>
              <a:t>You’re now entering the room….</a:t>
            </a:r>
          </a:p>
        </p:txBody>
      </p:sp>
      <p:sp>
        <p:nvSpPr>
          <p:cNvPr id="3" name="Content Placeholder 2">
            <a:extLst>
              <a:ext uri="{FF2B5EF4-FFF2-40B4-BE49-F238E27FC236}">
                <a16:creationId xmlns:a16="http://schemas.microsoft.com/office/drawing/2014/main" id="{19C89A7F-1CFE-3418-BE29-CC1E8D32A958}"/>
              </a:ext>
            </a:extLst>
          </p:cNvPr>
          <p:cNvSpPr>
            <a:spLocks noGrp="1"/>
          </p:cNvSpPr>
          <p:nvPr>
            <p:ph idx="1"/>
          </p:nvPr>
        </p:nvSpPr>
        <p:spPr>
          <a:xfrm>
            <a:off x="989013" y="1066801"/>
            <a:ext cx="9667792" cy="4953000"/>
          </a:xfrm>
        </p:spPr>
        <p:txBody>
          <a:bodyPr>
            <a:normAutofit fontScale="92500" lnSpcReduction="10000"/>
          </a:bodyPr>
          <a:lstStyle/>
          <a:p>
            <a:r>
              <a:rPr lang="en-US" dirty="0"/>
              <a:t>Knock &amp; say the patients name &amp; match the wrist band</a:t>
            </a:r>
          </a:p>
          <a:p>
            <a:r>
              <a:rPr lang="en-US" dirty="0"/>
              <a:t>Acknowledge everyone in the room, smile &amp; be respectful</a:t>
            </a:r>
          </a:p>
          <a:p>
            <a:r>
              <a:rPr lang="en-US" dirty="0"/>
              <a:t>Tell them who you are &amp; why you’re there</a:t>
            </a:r>
          </a:p>
          <a:p>
            <a:r>
              <a:rPr lang="en-US" dirty="0"/>
              <a:t>Smile &amp; shake your head yes as you get consent</a:t>
            </a:r>
          </a:p>
          <a:p>
            <a:r>
              <a:rPr lang="en-US" dirty="0"/>
              <a:t>Take note of what your see &amp; circle around the bed</a:t>
            </a:r>
          </a:p>
          <a:p>
            <a:r>
              <a:rPr lang="en-US" dirty="0"/>
              <a:t>Ask consistent intake questions ( how are you feeling today, did you eat, are you in pain, have you had pain medication  or have you had your morning meds)</a:t>
            </a:r>
          </a:p>
          <a:p>
            <a:r>
              <a:rPr lang="en-US" dirty="0"/>
              <a:t>Reflect to them what you read for their last </a:t>
            </a:r>
            <a:r>
              <a:rPr lang="en-US" dirty="0" err="1"/>
              <a:t>rx</a:t>
            </a:r>
            <a:r>
              <a:rPr lang="en-US" dirty="0"/>
              <a:t>. Or eval to clarify &amp; talk about what you had in mind for your </a:t>
            </a:r>
            <a:r>
              <a:rPr lang="en-US" dirty="0" err="1"/>
              <a:t>rx</a:t>
            </a:r>
            <a:r>
              <a:rPr lang="en-US" dirty="0"/>
              <a:t>. </a:t>
            </a:r>
          </a:p>
          <a:p>
            <a:r>
              <a:rPr lang="en-US" dirty="0"/>
              <a:t>Always ask…Do you need to go to the bathroom?  It will save you issues later!</a:t>
            </a:r>
          </a:p>
          <a:p>
            <a:r>
              <a:rPr lang="en-US" dirty="0"/>
              <a:t>Lower your physical position when you can &amp; keep their modesty</a:t>
            </a:r>
          </a:p>
          <a:p>
            <a:endParaRPr lang="en-US" dirty="0"/>
          </a:p>
        </p:txBody>
      </p:sp>
    </p:spTree>
    <p:extLst>
      <p:ext uri="{BB962C8B-B14F-4D97-AF65-F5344CB8AC3E}">
        <p14:creationId xmlns:p14="http://schemas.microsoft.com/office/powerpoint/2010/main" val="13304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7F9D-010A-05F8-74F1-EF7DC417619C}"/>
              </a:ext>
            </a:extLst>
          </p:cNvPr>
          <p:cNvSpPr>
            <a:spLocks noGrp="1"/>
          </p:cNvSpPr>
          <p:nvPr>
            <p:ph type="title"/>
          </p:nvPr>
        </p:nvSpPr>
        <p:spPr>
          <a:xfrm>
            <a:off x="1522413" y="381000"/>
            <a:ext cx="9144001" cy="762000"/>
          </a:xfrm>
        </p:spPr>
        <p:txBody>
          <a:bodyPr>
            <a:noAutofit/>
          </a:bodyPr>
          <a:lstStyle/>
          <a:p>
            <a:r>
              <a:rPr lang="en-US" sz="2800" dirty="0"/>
              <a:t>Planning &amp; Strategy: Choosing the rite level of exercise &amp; approach to your treatment</a:t>
            </a:r>
          </a:p>
        </p:txBody>
      </p:sp>
      <p:sp>
        <p:nvSpPr>
          <p:cNvPr id="3" name="Content Placeholder 2">
            <a:extLst>
              <a:ext uri="{FF2B5EF4-FFF2-40B4-BE49-F238E27FC236}">
                <a16:creationId xmlns:a16="http://schemas.microsoft.com/office/drawing/2014/main" id="{8371493D-F831-DCB5-B6C7-93ED42079A1E}"/>
              </a:ext>
            </a:extLst>
          </p:cNvPr>
          <p:cNvSpPr>
            <a:spLocks noGrp="1"/>
          </p:cNvSpPr>
          <p:nvPr>
            <p:ph idx="1"/>
          </p:nvPr>
        </p:nvSpPr>
        <p:spPr>
          <a:xfrm>
            <a:off x="1522413" y="1295401"/>
            <a:ext cx="9134391" cy="4724400"/>
          </a:xfrm>
        </p:spPr>
        <p:txBody>
          <a:bodyPr>
            <a:normAutofit fontScale="92500"/>
          </a:bodyPr>
          <a:lstStyle/>
          <a:p>
            <a:r>
              <a:rPr lang="en-US" dirty="0"/>
              <a:t>Again: Hold the line or move it forward</a:t>
            </a:r>
          </a:p>
          <a:p>
            <a:r>
              <a:rPr lang="en-US" dirty="0"/>
              <a:t>1</a:t>
            </a:r>
            <a:r>
              <a:rPr lang="en-US" baseline="30000" dirty="0"/>
              <a:t>st</a:t>
            </a:r>
            <a:r>
              <a:rPr lang="en-US" dirty="0"/>
              <a:t> treatment you may need to first allow them something achievable</a:t>
            </a:r>
          </a:p>
          <a:p>
            <a:r>
              <a:rPr lang="en-US" dirty="0"/>
              <a:t>If you get a sense they’ll highly motivated, you might for the hardest thing first &amp; talk with them about this or if energy conservation is a issue</a:t>
            </a:r>
          </a:p>
          <a:p>
            <a:r>
              <a:rPr lang="en-US" dirty="0"/>
              <a:t>Adjust your level of encouragement as appropriate (don’t be patronizing)</a:t>
            </a:r>
          </a:p>
          <a:p>
            <a:r>
              <a:rPr lang="en-US" dirty="0"/>
              <a:t>Break down the task based on their goal &amp; restate what you read</a:t>
            </a:r>
          </a:p>
          <a:p>
            <a:r>
              <a:rPr lang="en-US" dirty="0"/>
              <a:t>Recognize possible physiological barriers</a:t>
            </a:r>
          </a:p>
          <a:p>
            <a:r>
              <a:rPr lang="en-US" dirty="0"/>
              <a:t>Patient Centered Care ( prioritize the patients needs, values &amp; preferences)</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2363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A32D-6E7A-320C-6324-CA7CC17D8EBD}"/>
              </a:ext>
            </a:extLst>
          </p:cNvPr>
          <p:cNvSpPr>
            <a:spLocks noGrp="1"/>
          </p:cNvSpPr>
          <p:nvPr>
            <p:ph type="title"/>
          </p:nvPr>
        </p:nvSpPr>
        <p:spPr>
          <a:xfrm>
            <a:off x="1522413" y="152400"/>
            <a:ext cx="9134391" cy="1371600"/>
          </a:xfrm>
        </p:spPr>
        <p:txBody>
          <a:bodyPr>
            <a:noAutofit/>
          </a:bodyPr>
          <a:lstStyle/>
          <a:p>
            <a:r>
              <a:rPr lang="en-US" sz="2400" dirty="0"/>
              <a:t>A Study revealed </a:t>
            </a:r>
            <a:br>
              <a:rPr lang="en-US" sz="2400" dirty="0"/>
            </a:br>
            <a:r>
              <a:rPr lang="en-US" sz="2400" dirty="0"/>
              <a:t>Common strategies for patient motivation depended on a few factors</a:t>
            </a:r>
          </a:p>
        </p:txBody>
      </p:sp>
      <p:sp>
        <p:nvSpPr>
          <p:cNvPr id="3" name="Content Placeholder 2">
            <a:extLst>
              <a:ext uri="{FF2B5EF4-FFF2-40B4-BE49-F238E27FC236}">
                <a16:creationId xmlns:a16="http://schemas.microsoft.com/office/drawing/2014/main" id="{BC49999B-5CEF-E47B-1A7A-A3391E21B6DE}"/>
              </a:ext>
            </a:extLst>
          </p:cNvPr>
          <p:cNvSpPr>
            <a:spLocks noGrp="1"/>
          </p:cNvSpPr>
          <p:nvPr>
            <p:ph idx="1"/>
          </p:nvPr>
        </p:nvSpPr>
        <p:spPr/>
        <p:txBody>
          <a:bodyPr/>
          <a:lstStyle/>
          <a:p>
            <a:pPr marL="0" indent="0">
              <a:buNone/>
            </a:pPr>
            <a:r>
              <a:rPr lang="en-US" dirty="0">
                <a:hlinkClick r:id="rId2"/>
              </a:rPr>
              <a:t>https://academic.oup.com/ptj/article/103/6/pzad034/7107869?login=true</a:t>
            </a:r>
            <a:endParaRPr lang="en-US" dirty="0"/>
          </a:p>
          <a:p>
            <a:r>
              <a:rPr lang="en-US" dirty="0"/>
              <a:t>Individual mental health condition</a:t>
            </a:r>
          </a:p>
          <a:p>
            <a:r>
              <a:rPr lang="en-US" dirty="0"/>
              <a:t>Physical Problems</a:t>
            </a:r>
          </a:p>
          <a:p>
            <a:r>
              <a:rPr lang="en-US" dirty="0"/>
              <a:t>Level of cognitive function</a:t>
            </a:r>
          </a:p>
          <a:p>
            <a:r>
              <a:rPr lang="en-US" dirty="0"/>
              <a:t>Personality</a:t>
            </a:r>
          </a:p>
          <a:p>
            <a:r>
              <a:rPr lang="en-US" dirty="0"/>
              <a:t>Age &amp; Interests</a:t>
            </a:r>
          </a:p>
          <a:p>
            <a:r>
              <a:rPr lang="en-US" dirty="0"/>
              <a:t>Physical Environment</a:t>
            </a:r>
          </a:p>
          <a:p>
            <a:endParaRPr lang="en-US" dirty="0"/>
          </a:p>
          <a:p>
            <a:endParaRPr lang="en-US" dirty="0"/>
          </a:p>
        </p:txBody>
      </p:sp>
    </p:spTree>
    <p:extLst>
      <p:ext uri="{BB962C8B-B14F-4D97-AF65-F5344CB8AC3E}">
        <p14:creationId xmlns:p14="http://schemas.microsoft.com/office/powerpoint/2010/main" val="207514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688F-5E26-B725-25B5-F815301EEF2B}"/>
              </a:ext>
            </a:extLst>
          </p:cNvPr>
          <p:cNvSpPr>
            <a:spLocks noGrp="1"/>
          </p:cNvSpPr>
          <p:nvPr>
            <p:ph type="title"/>
          </p:nvPr>
        </p:nvSpPr>
        <p:spPr>
          <a:xfrm>
            <a:off x="1522413" y="381000"/>
            <a:ext cx="9144002" cy="838200"/>
          </a:xfrm>
        </p:spPr>
        <p:txBody>
          <a:bodyPr>
            <a:normAutofit fontScale="90000"/>
          </a:bodyPr>
          <a:lstStyle/>
          <a:p>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100" dirty="0"/>
              <a:t>In Planning we must acknowledge the Physiological aspect that plays a part in successful PT.</a:t>
            </a:r>
          </a:p>
        </p:txBody>
      </p:sp>
      <p:sp>
        <p:nvSpPr>
          <p:cNvPr id="3" name="Content Placeholder 2">
            <a:extLst>
              <a:ext uri="{FF2B5EF4-FFF2-40B4-BE49-F238E27FC236}">
                <a16:creationId xmlns:a16="http://schemas.microsoft.com/office/drawing/2014/main" id="{82FE6B1E-67A6-94F3-A6BB-D976B6239DCC}"/>
              </a:ext>
            </a:extLst>
          </p:cNvPr>
          <p:cNvSpPr>
            <a:spLocks noGrp="1"/>
          </p:cNvSpPr>
          <p:nvPr>
            <p:ph idx="1"/>
          </p:nvPr>
        </p:nvSpPr>
        <p:spPr>
          <a:xfrm>
            <a:off x="1522413" y="1371601"/>
            <a:ext cx="9134391" cy="4648200"/>
          </a:xfrm>
        </p:spPr>
        <p:txBody>
          <a:bodyPr/>
          <a:lstStyle/>
          <a:p>
            <a:r>
              <a:rPr lang="en-US" sz="1800" dirty="0">
                <a:hlinkClick r:id="rId2"/>
              </a:rPr>
              <a:t>https://www.researchgate.net/profile/Lindsay-Ross-Stewart/publication/328887156_Knuth_Ross-Stewart_Brent_Salerno_2018/links/5be99815a6fdcc3a8dd1b083/Knuth-Ross-Stewart-Brent-Salerno-2018.pdf</a:t>
            </a:r>
            <a:endParaRPr lang="en-US" sz="1800" dirty="0"/>
          </a:p>
          <a:p>
            <a:r>
              <a:rPr lang="en-US" sz="1800" dirty="0"/>
              <a:t>Therapist acknowledge many times they see limiting factors of : </a:t>
            </a:r>
            <a:r>
              <a:rPr lang="en-US" sz="1800" dirty="0" err="1"/>
              <a:t>Stess</a:t>
            </a:r>
            <a:r>
              <a:rPr lang="en-US" sz="1800" dirty="0"/>
              <a:t> /anxiety, depression &amp; pain management as well as biological factor such as disease , injury &amp; condition limit success.  Also the patient feelings, thoughts &amp; lack of social support play a large part .  </a:t>
            </a:r>
          </a:p>
          <a:p>
            <a:r>
              <a:rPr lang="en-US" sz="1800" dirty="0"/>
              <a:t>Some solutions that can be offered in acute care: confer with the nurse, the evaluating PT, the MD, consult Pastoral care, do you have Physiologist on staff? </a:t>
            </a:r>
          </a:p>
          <a:p>
            <a:r>
              <a:rPr lang="en-US" sz="1800" dirty="0"/>
              <a:t>More solutions: Point out the positive after every treatment, set goals for the next treatment, get your patient into natural light, help set a routine, do treatments when patients choose or when family is present or not present.  </a:t>
            </a:r>
          </a:p>
          <a:p>
            <a:endParaRPr lang="en-US" dirty="0"/>
          </a:p>
        </p:txBody>
      </p:sp>
    </p:spTree>
    <p:extLst>
      <p:ext uri="{BB962C8B-B14F-4D97-AF65-F5344CB8AC3E}">
        <p14:creationId xmlns:p14="http://schemas.microsoft.com/office/powerpoint/2010/main" val="348407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1524000"/>
          </a:xfrm>
        </p:spPr>
        <p:txBody>
          <a:bodyPr anchor="b">
            <a:normAutofit fontScale="90000"/>
          </a:bodyPr>
          <a:lstStyle/>
          <a:p>
            <a:r>
              <a:rPr lang="en-US" dirty="0"/>
              <a:t>More to Strategies for success- </a:t>
            </a:r>
          </a:p>
        </p:txBody>
      </p:sp>
      <p:sp>
        <p:nvSpPr>
          <p:cNvPr id="3" name="Text Placeholder 2"/>
          <p:cNvSpPr>
            <a:spLocks noGrp="1"/>
          </p:cNvSpPr>
          <p:nvPr>
            <p:ph type="body" sz="half" idx="2"/>
          </p:nvPr>
        </p:nvSpPr>
        <p:spPr>
          <a:xfrm>
            <a:off x="1065213" y="4648200"/>
            <a:ext cx="3581399" cy="1371600"/>
          </a:xfrm>
        </p:spPr>
        <p:txBody>
          <a:bodyPr>
            <a:normAutofit/>
          </a:bodyPr>
          <a:lstStyle/>
          <a:p>
            <a:endParaRPr lang="en-US" dirty="0"/>
          </a:p>
        </p:txBody>
      </p:sp>
      <p:sp>
        <p:nvSpPr>
          <p:cNvPr id="10" name="Content Placeholder 3">
            <a:extLst>
              <a:ext uri="{FF2B5EF4-FFF2-40B4-BE49-F238E27FC236}">
                <a16:creationId xmlns:a16="http://schemas.microsoft.com/office/drawing/2014/main" id="{A6741E90-7450-F3BF-5FDF-1A52C57C4DE8}"/>
              </a:ext>
            </a:extLst>
          </p:cNvPr>
          <p:cNvSpPr>
            <a:spLocks noGrp="1"/>
          </p:cNvSpPr>
          <p:nvPr>
            <p:ph idx="1"/>
          </p:nvPr>
        </p:nvSpPr>
        <p:spPr>
          <a:xfrm>
            <a:off x="4951414" y="685800"/>
            <a:ext cx="6400800" cy="5334000"/>
          </a:xfrm>
        </p:spPr>
        <p:txBody>
          <a:bodyPr>
            <a:normAutofit/>
          </a:bodyPr>
          <a:lstStyle/>
          <a:p>
            <a:r>
              <a:rPr lang="en-US" sz="2000" dirty="0"/>
              <a:t>Do you need a new set of reference vitals</a:t>
            </a:r>
          </a:p>
          <a:p>
            <a:r>
              <a:rPr lang="en-US" sz="2000" dirty="0"/>
              <a:t>Always tell people what your going to do before you do it !  It just doesn’t fail! </a:t>
            </a:r>
          </a:p>
          <a:p>
            <a:r>
              <a:rPr lang="en-US" sz="2000" dirty="0"/>
              <a:t>Move back those covers</a:t>
            </a:r>
          </a:p>
          <a:p>
            <a:r>
              <a:rPr lang="en-US" sz="2000" dirty="0"/>
              <a:t>Can you see everything &amp; do you know what it is?</a:t>
            </a:r>
          </a:p>
          <a:p>
            <a:r>
              <a:rPr lang="en-US" sz="2000" dirty="0"/>
              <a:t>Organize your move &amp; plan your landing</a:t>
            </a:r>
          </a:p>
          <a:p>
            <a:r>
              <a:rPr lang="en-US" sz="2000" dirty="0"/>
              <a:t>Always have a back up plan when trying something knew</a:t>
            </a:r>
          </a:p>
          <a:p>
            <a:r>
              <a:rPr lang="en-US" sz="2000" dirty="0"/>
              <a:t>Make then prove themselves- Egress Test-</a:t>
            </a:r>
            <a:r>
              <a:rPr lang="en-US" sz="2000" dirty="0">
                <a:hlinkClick r:id="rId2"/>
              </a:rPr>
              <a:t>Appendix C Modified DET Clinical Pathway.pdf</a:t>
            </a:r>
            <a:endParaRPr lang="en-US" sz="2000" dirty="0"/>
          </a:p>
          <a:p>
            <a:r>
              <a:rPr lang="en-US" sz="2000" dirty="0"/>
              <a:t>Lower your position when you can</a:t>
            </a:r>
          </a:p>
          <a:p>
            <a:r>
              <a:rPr lang="en-US" sz="2000" dirty="0"/>
              <a:t>Cue for intention( </a:t>
            </a:r>
            <a:r>
              <a:rPr lang="en-US" sz="2000" dirty="0" err="1"/>
              <a:t>ie</a:t>
            </a:r>
            <a:r>
              <a:rPr lang="en-US" sz="2000" dirty="0"/>
              <a:t>. When you need power a bigger move cue it that way</a:t>
            </a:r>
            <a:r>
              <a:rPr lang="en-US" dirty="0"/>
              <a:t>)</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7981-B660-5C3D-D81D-CBB89A617704}"/>
              </a:ext>
            </a:extLst>
          </p:cNvPr>
          <p:cNvSpPr>
            <a:spLocks noGrp="1"/>
          </p:cNvSpPr>
          <p:nvPr>
            <p:ph type="title"/>
          </p:nvPr>
        </p:nvSpPr>
        <p:spPr>
          <a:xfrm>
            <a:off x="1055604" y="1905000"/>
            <a:ext cx="3596607" cy="2667000"/>
          </a:xfrm>
        </p:spPr>
        <p:txBody>
          <a:bodyPr anchor="b">
            <a:normAutofit/>
          </a:bodyPr>
          <a:lstStyle/>
          <a:p>
            <a:r>
              <a:rPr lang="en-US" dirty="0"/>
              <a:t>My why?  </a:t>
            </a:r>
          </a:p>
        </p:txBody>
      </p:sp>
      <p:sp>
        <p:nvSpPr>
          <p:cNvPr id="3" name="Content Placeholder 2">
            <a:extLst>
              <a:ext uri="{FF2B5EF4-FFF2-40B4-BE49-F238E27FC236}">
                <a16:creationId xmlns:a16="http://schemas.microsoft.com/office/drawing/2014/main" id="{3AA0A8CB-1D2E-B440-361A-5F9E9086519A}"/>
              </a:ext>
            </a:extLst>
          </p:cNvPr>
          <p:cNvSpPr>
            <a:spLocks noGrp="1"/>
          </p:cNvSpPr>
          <p:nvPr>
            <p:ph type="body" sz="half" idx="2"/>
          </p:nvPr>
        </p:nvSpPr>
        <p:spPr>
          <a:xfrm>
            <a:off x="1065213" y="4648200"/>
            <a:ext cx="3581399" cy="1371600"/>
          </a:xfrm>
        </p:spPr>
        <p:txBody>
          <a:bodyPr>
            <a:normAutofit/>
          </a:bodyPr>
          <a:lstStyle/>
          <a:p>
            <a:r>
              <a:rPr lang="en-US" dirty="0"/>
              <a:t> </a:t>
            </a:r>
          </a:p>
        </p:txBody>
      </p:sp>
      <p:pic>
        <p:nvPicPr>
          <p:cNvPr id="4" name="Picture 3">
            <a:extLst>
              <a:ext uri="{FF2B5EF4-FFF2-40B4-BE49-F238E27FC236}">
                <a16:creationId xmlns:a16="http://schemas.microsoft.com/office/drawing/2014/main" id="{34147CEF-05DD-8183-0EB3-1B6E4DB2529B}"/>
              </a:ext>
            </a:extLst>
          </p:cNvPr>
          <p:cNvPicPr>
            <a:picLocks noChangeAspect="1"/>
          </p:cNvPicPr>
          <p:nvPr/>
        </p:nvPicPr>
        <p:blipFill>
          <a:blip r:embed="rId2"/>
          <a:stretch>
            <a:fillRect/>
          </a:stretch>
        </p:blipFill>
        <p:spPr>
          <a:xfrm>
            <a:off x="3808412" y="914400"/>
            <a:ext cx="7543801" cy="5092065"/>
          </a:xfrm>
          <a:prstGeom prst="rect">
            <a:avLst/>
          </a:prstGeom>
          <a:noFill/>
          <a:ln w="76200">
            <a:solidFill>
              <a:schemeClr val="tx1"/>
            </a:solidFill>
            <a:miter lim="800000"/>
          </a:ln>
        </p:spPr>
      </p:pic>
    </p:spTree>
    <p:extLst>
      <p:ext uri="{BB962C8B-B14F-4D97-AF65-F5344CB8AC3E}">
        <p14:creationId xmlns:p14="http://schemas.microsoft.com/office/powerpoint/2010/main" val="36935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you’ve begun your treatment….</a:t>
            </a:r>
          </a:p>
        </p:txBody>
      </p:sp>
      <p:sp>
        <p:nvSpPr>
          <p:cNvPr id="3" name="Text Placeholder 2"/>
          <p:cNvSpPr>
            <a:spLocks noGrp="1"/>
          </p:cNvSpPr>
          <p:nvPr>
            <p:ph type="body" idx="1"/>
          </p:nvPr>
        </p:nvSpPr>
        <p:spPr>
          <a:xfrm>
            <a:off x="1598611" y="1905000"/>
            <a:ext cx="4340351" cy="45719"/>
          </a:xfrm>
        </p:spPr>
        <p:txBody>
          <a:bodyPr/>
          <a:lstStyle/>
          <a:p>
            <a:endParaRPr lang="en-US" dirty="0"/>
          </a:p>
        </p:txBody>
      </p:sp>
      <p:sp>
        <p:nvSpPr>
          <p:cNvPr id="4" name="Content Placeholder 3"/>
          <p:cNvSpPr>
            <a:spLocks noGrp="1"/>
          </p:cNvSpPr>
          <p:nvPr>
            <p:ph sz="half" idx="2"/>
          </p:nvPr>
        </p:nvSpPr>
        <p:spPr>
          <a:xfrm>
            <a:off x="1522411" y="2148838"/>
            <a:ext cx="4416552" cy="3870963"/>
          </a:xfrm>
        </p:spPr>
        <p:txBody>
          <a:bodyPr>
            <a:normAutofit/>
          </a:bodyPr>
          <a:lstStyle/>
          <a:p>
            <a:r>
              <a:rPr lang="en-US" dirty="0"/>
              <a:t>When trying something new give yourself &amp; the patient a safety back up plan.</a:t>
            </a:r>
          </a:p>
          <a:p>
            <a:r>
              <a:rPr lang="en-US" dirty="0"/>
              <a:t>Do you have the lines where your want them for safe ease of movement? </a:t>
            </a:r>
          </a:p>
          <a:p>
            <a:r>
              <a:rPr lang="en-US" dirty="0"/>
              <a:t>If it’s too many lines as for disconnection, consolidation or another set of hands</a:t>
            </a:r>
          </a:p>
        </p:txBody>
      </p:sp>
      <p:sp>
        <p:nvSpPr>
          <p:cNvPr id="5" name="Text Placeholder 4"/>
          <p:cNvSpPr>
            <a:spLocks noGrp="1"/>
          </p:cNvSpPr>
          <p:nvPr>
            <p:ph type="body" sz="quarter" idx="3"/>
          </p:nvPr>
        </p:nvSpPr>
        <p:spPr>
          <a:xfrm>
            <a:off x="6249861" y="1905000"/>
            <a:ext cx="4416552" cy="60967"/>
          </a:xfrm>
        </p:spPr>
        <p:txBody>
          <a:bodyPr/>
          <a:lstStyle/>
          <a:p>
            <a:endParaRPr lang="en-US" dirty="0"/>
          </a:p>
        </p:txBody>
      </p:sp>
      <p:sp>
        <p:nvSpPr>
          <p:cNvPr id="6" name="Content Placeholder 5"/>
          <p:cNvSpPr>
            <a:spLocks noGrp="1"/>
          </p:cNvSpPr>
          <p:nvPr>
            <p:ph sz="quarter" idx="4"/>
          </p:nvPr>
        </p:nvSpPr>
        <p:spPr>
          <a:xfrm>
            <a:off x="6249861" y="2270767"/>
            <a:ext cx="4416552" cy="3749034"/>
          </a:xfrm>
        </p:spPr>
        <p:txBody>
          <a:bodyPr>
            <a:normAutofit/>
          </a:bodyPr>
          <a:lstStyle/>
          <a:p>
            <a:r>
              <a:rPr lang="en-US" dirty="0"/>
              <a:t>Get family involved in simple but safe tasks</a:t>
            </a:r>
          </a:p>
          <a:p>
            <a:r>
              <a:rPr lang="en-US" dirty="0"/>
              <a:t>Always look at your patient how they look will tell you a lot!</a:t>
            </a:r>
          </a:p>
          <a:p>
            <a:r>
              <a:rPr lang="en-US" dirty="0"/>
              <a:t>Be reasonable with your expectations but be brave!</a:t>
            </a:r>
          </a:p>
          <a:p>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CAF8-ED41-D85A-6D6B-C4AAF03A70BD}"/>
              </a:ext>
            </a:extLst>
          </p:cNvPr>
          <p:cNvSpPr>
            <a:spLocks noGrp="1"/>
          </p:cNvSpPr>
          <p:nvPr>
            <p:ph type="title"/>
          </p:nvPr>
        </p:nvSpPr>
        <p:spPr>
          <a:xfrm>
            <a:off x="1141413" y="381000"/>
            <a:ext cx="9525002" cy="1371600"/>
          </a:xfrm>
        </p:spPr>
        <p:txBody>
          <a:bodyPr>
            <a:normAutofit/>
          </a:bodyPr>
          <a:lstStyle/>
          <a:p>
            <a:r>
              <a:rPr lang="en-US" sz="2800" dirty="0"/>
              <a:t>Functional Mobility Assessment -AM-PAC</a:t>
            </a:r>
            <a:br>
              <a:rPr lang="en-US" sz="2800" dirty="0"/>
            </a:br>
            <a:r>
              <a:rPr lang="en-US" sz="2800" dirty="0"/>
              <a:t> ( 6-Clicks)</a:t>
            </a:r>
          </a:p>
        </p:txBody>
      </p:sp>
      <p:sp>
        <p:nvSpPr>
          <p:cNvPr id="4" name="Text Placeholder 3">
            <a:extLst>
              <a:ext uri="{FF2B5EF4-FFF2-40B4-BE49-F238E27FC236}">
                <a16:creationId xmlns:a16="http://schemas.microsoft.com/office/drawing/2014/main" id="{DEFFE07E-2E52-A29C-62A0-76FA5F83400D}"/>
              </a:ext>
            </a:extLst>
          </p:cNvPr>
          <p:cNvSpPr>
            <a:spLocks noGrp="1"/>
          </p:cNvSpPr>
          <p:nvPr>
            <p:ph type="body" idx="1"/>
          </p:nvPr>
        </p:nvSpPr>
        <p:spPr>
          <a:xfrm>
            <a:off x="1141413" y="1809750"/>
            <a:ext cx="4721351" cy="247650"/>
          </a:xfrm>
        </p:spPr>
        <p:txBody>
          <a:bodyPr/>
          <a:lstStyle/>
          <a:p>
            <a:endParaRPr lang="en-US" dirty="0"/>
          </a:p>
        </p:txBody>
      </p:sp>
      <p:sp>
        <p:nvSpPr>
          <p:cNvPr id="3" name="Content Placeholder 2">
            <a:extLst>
              <a:ext uri="{FF2B5EF4-FFF2-40B4-BE49-F238E27FC236}">
                <a16:creationId xmlns:a16="http://schemas.microsoft.com/office/drawing/2014/main" id="{7567A2BB-4401-959C-1CC3-F243E34542A4}"/>
              </a:ext>
            </a:extLst>
          </p:cNvPr>
          <p:cNvSpPr>
            <a:spLocks noGrp="1"/>
          </p:cNvSpPr>
          <p:nvPr>
            <p:ph sz="half" idx="2"/>
          </p:nvPr>
        </p:nvSpPr>
        <p:spPr>
          <a:xfrm>
            <a:off x="1065212" y="2362200"/>
            <a:ext cx="4873751" cy="3657601"/>
          </a:xfrm>
        </p:spPr>
        <p:txBody>
          <a:bodyPr>
            <a:normAutofit fontScale="70000" lnSpcReduction="20000"/>
          </a:bodyPr>
          <a:lstStyle/>
          <a:p>
            <a:r>
              <a:rPr lang="en-US" sz="2000" dirty="0">
                <a:hlinkClick r:id="rId2"/>
              </a:rPr>
              <a:t>AM-PAC – Activity Measure for Post-Acute Care</a:t>
            </a:r>
            <a:endParaRPr lang="en-US" sz="2000" dirty="0"/>
          </a:p>
          <a:p>
            <a:r>
              <a:rPr lang="en-US" sz="2000" dirty="0">
                <a:hlinkClick r:id="rId3"/>
              </a:rPr>
              <a:t>Activity Measure for Post-Acute Care (AM-PAC) – "6 Clicks" Inpatient Short Forms | APTA</a:t>
            </a:r>
            <a:r>
              <a:rPr lang="en-US" sz="2000" dirty="0"/>
              <a:t> ( instructions how to score the AM-PAC)</a:t>
            </a:r>
          </a:p>
          <a:p>
            <a:r>
              <a:rPr lang="en-US" sz="2000" dirty="0">
                <a:hlinkClick r:id="rId4"/>
              </a:rPr>
              <a:t>AM-PAC “6-Clicks” Functional Assessment Scores Predict Acute Care Hospital Discharge Destination | Physical Therapy | Oxford Academic</a:t>
            </a:r>
            <a:r>
              <a:rPr lang="en-US" sz="2000" dirty="0"/>
              <a:t> ( AM-PAC for Discharge planning )</a:t>
            </a:r>
          </a:p>
          <a:p>
            <a:r>
              <a:rPr lang="en-US" sz="2000" dirty="0">
                <a:hlinkClick r:id="rId5"/>
              </a:rPr>
              <a:t>Association of Physical Therapy Treatment Frequency in the Acute Care Hospital with Improving Functional Status and Discharging Home – PMC</a:t>
            </a:r>
            <a:r>
              <a:rPr lang="en-US" sz="2000" dirty="0"/>
              <a:t> ( evidence of high frequency the more like home is the discharge disposition &amp; increased functional improvement as well as support for rehab staffing)</a:t>
            </a:r>
          </a:p>
          <a:p>
            <a:pPr marL="0" indent="0">
              <a:buNone/>
            </a:pPr>
            <a:r>
              <a:rPr lang="en-US" sz="2000" dirty="0"/>
              <a:t>Printable AM-PAC  compliments of Med Bridge</a:t>
            </a:r>
            <a:endParaRPr lang="en-US" sz="2000" dirty="0">
              <a:hlinkClick r:id="rId6"/>
            </a:endParaRPr>
          </a:p>
          <a:p>
            <a:r>
              <a:rPr lang="en-US" sz="2000" dirty="0">
                <a:hlinkClick r:id="rId6"/>
              </a:rPr>
              <a:t>https://www.medbridge.com/resources/access?name=medbridge-ampac-score-chart.pdf</a:t>
            </a:r>
            <a:endParaRPr lang="en-US" sz="2000" dirty="0"/>
          </a:p>
          <a:p>
            <a:endParaRPr lang="en-US" sz="2000" dirty="0"/>
          </a:p>
        </p:txBody>
      </p:sp>
      <p:sp>
        <p:nvSpPr>
          <p:cNvPr id="5" name="Text Placeholder 4">
            <a:extLst>
              <a:ext uri="{FF2B5EF4-FFF2-40B4-BE49-F238E27FC236}">
                <a16:creationId xmlns:a16="http://schemas.microsoft.com/office/drawing/2014/main" id="{A31CEC4F-238C-1FA9-C2ED-48A3CA53234E}"/>
              </a:ext>
            </a:extLst>
          </p:cNvPr>
          <p:cNvSpPr>
            <a:spLocks noGrp="1"/>
          </p:cNvSpPr>
          <p:nvPr>
            <p:ph type="body" sz="quarter" idx="3"/>
          </p:nvPr>
        </p:nvSpPr>
        <p:spPr>
          <a:xfrm>
            <a:off x="6249861" y="1809750"/>
            <a:ext cx="4416552" cy="247650"/>
          </a:xfrm>
        </p:spPr>
        <p:txBody>
          <a:bodyPr/>
          <a:lstStyle/>
          <a:p>
            <a:endParaRPr lang="en-US" dirty="0"/>
          </a:p>
        </p:txBody>
      </p:sp>
      <p:pic>
        <p:nvPicPr>
          <p:cNvPr id="7" name="Content Placeholder 6" descr="Boston University AM-PAC &quot;6-clicks&quot; Basic Mobility Inpatient Short Form.">
            <a:extLst>
              <a:ext uri="{FF2B5EF4-FFF2-40B4-BE49-F238E27FC236}">
                <a16:creationId xmlns:a16="http://schemas.microsoft.com/office/drawing/2014/main" id="{DD37CFA1-C32E-CDBA-1A07-D9EFB287B67D}"/>
              </a:ext>
            </a:extLst>
          </p:cNvPr>
          <p:cNvPicPr>
            <a:picLocks noGrp="1" noChangeAspect="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6323012" y="2186246"/>
            <a:ext cx="4648200" cy="3528756"/>
          </a:xfrm>
          <a:prstGeom prst="rect">
            <a:avLst/>
          </a:prstGeom>
          <a:noFill/>
          <a:ln>
            <a:noFill/>
          </a:ln>
        </p:spPr>
      </p:pic>
    </p:spTree>
    <p:extLst>
      <p:ext uri="{BB962C8B-B14F-4D97-AF65-F5344CB8AC3E}">
        <p14:creationId xmlns:p14="http://schemas.microsoft.com/office/powerpoint/2010/main" val="60846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894C-1A4D-A2B5-D6A7-B528384E847D}"/>
              </a:ext>
            </a:extLst>
          </p:cNvPr>
          <p:cNvSpPr>
            <a:spLocks noGrp="1"/>
          </p:cNvSpPr>
          <p:nvPr>
            <p:ph type="title"/>
          </p:nvPr>
        </p:nvSpPr>
        <p:spPr>
          <a:xfrm>
            <a:off x="1522413" y="381000"/>
            <a:ext cx="9144001" cy="533400"/>
          </a:xfrm>
        </p:spPr>
        <p:txBody>
          <a:bodyPr anchor="b">
            <a:normAutofit/>
          </a:bodyPr>
          <a:lstStyle/>
          <a:p>
            <a:r>
              <a:rPr lang="en-US" sz="2800" dirty="0"/>
              <a:t>John Hopkins Highest level of Mobility score (JH-HLM) </a:t>
            </a:r>
          </a:p>
        </p:txBody>
      </p:sp>
      <p:pic>
        <p:nvPicPr>
          <p:cNvPr id="2050" name="Picture 2" descr="Moving Them in the Right Direction | Johns Hopkins Medicine">
            <a:extLst>
              <a:ext uri="{FF2B5EF4-FFF2-40B4-BE49-F238E27FC236}">
                <a16:creationId xmlns:a16="http://schemas.microsoft.com/office/drawing/2014/main" id="{06771C70-1D9A-6BA3-8D87-151CDAC556E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42779" y="990600"/>
            <a:ext cx="5029201" cy="5029201"/>
          </a:xfrm>
          <a:prstGeom prst="rect">
            <a:avLst/>
          </a:prstGeom>
          <a:solidFill>
            <a:srgbClr val="FFFFFF"/>
          </a:solidFill>
        </p:spPr>
      </p:pic>
      <p:sp>
        <p:nvSpPr>
          <p:cNvPr id="2055" name="Content Placeholder 3">
            <a:extLst>
              <a:ext uri="{FF2B5EF4-FFF2-40B4-BE49-F238E27FC236}">
                <a16:creationId xmlns:a16="http://schemas.microsoft.com/office/drawing/2014/main" id="{BF92EFE3-5B76-5532-BBC0-6641A69CA7BD}"/>
              </a:ext>
            </a:extLst>
          </p:cNvPr>
          <p:cNvSpPr>
            <a:spLocks noGrp="1"/>
          </p:cNvSpPr>
          <p:nvPr>
            <p:ph sz="half" idx="2"/>
          </p:nvPr>
        </p:nvSpPr>
        <p:spPr>
          <a:xfrm>
            <a:off x="6229183" y="990600"/>
            <a:ext cx="4419600" cy="5029201"/>
          </a:xfrm>
        </p:spPr>
        <p:txBody>
          <a:bodyPr>
            <a:normAutofit fontScale="92500" lnSpcReduction="10000"/>
          </a:bodyPr>
          <a:lstStyle/>
          <a:p>
            <a:r>
              <a:rPr lang="en-US" dirty="0"/>
              <a:t>Performed by Physical therapists &amp; Nursing Staff</a:t>
            </a:r>
          </a:p>
          <a:p>
            <a:r>
              <a:rPr lang="en-US" dirty="0"/>
              <a:t>Physicians, Case Managers &amp; “other members” of the rehab team can contribute info</a:t>
            </a:r>
          </a:p>
          <a:p>
            <a:r>
              <a:rPr lang="en-US" dirty="0"/>
              <a:t>Excellent intra-rater reliability is said to be comparable to the Am-Pac</a:t>
            </a:r>
          </a:p>
          <a:p>
            <a:r>
              <a:rPr lang="en-US" dirty="0"/>
              <a:t>Rated high valid &amp; reliable</a:t>
            </a:r>
          </a:p>
          <a:p>
            <a:r>
              <a:rPr lang="en-US" dirty="0"/>
              <a:t>Resource for use: </a:t>
            </a:r>
            <a:r>
              <a:rPr lang="en-US" dirty="0">
                <a:hlinkClick r:id="rId3"/>
              </a:rPr>
              <a:t>https://www.hopkinsmedicine.org/physical-medicine-rehabilitation/education-training/amp/toolkit</a:t>
            </a:r>
            <a:endParaRPr lang="en-US" dirty="0"/>
          </a:p>
          <a:p>
            <a:endParaRPr lang="en-US" dirty="0"/>
          </a:p>
          <a:p>
            <a:endParaRPr lang="en-US" dirty="0"/>
          </a:p>
        </p:txBody>
      </p:sp>
    </p:spTree>
    <p:extLst>
      <p:ext uri="{BB962C8B-B14F-4D97-AF65-F5344CB8AC3E}">
        <p14:creationId xmlns:p14="http://schemas.microsoft.com/office/powerpoint/2010/main" val="21703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AE11-36D0-87C2-DFDB-B241197AC8AB}"/>
              </a:ext>
            </a:extLst>
          </p:cNvPr>
          <p:cNvSpPr>
            <a:spLocks noGrp="1"/>
          </p:cNvSpPr>
          <p:nvPr>
            <p:ph type="title"/>
          </p:nvPr>
        </p:nvSpPr>
        <p:spPr>
          <a:xfrm>
            <a:off x="1522413" y="381000"/>
            <a:ext cx="9144001" cy="609600"/>
          </a:xfrm>
        </p:spPr>
        <p:txBody>
          <a:bodyPr/>
          <a:lstStyle/>
          <a:p>
            <a:r>
              <a:rPr lang="en-US" dirty="0"/>
              <a:t>Strategy for success at the bedside</a:t>
            </a:r>
          </a:p>
        </p:txBody>
      </p:sp>
      <p:sp>
        <p:nvSpPr>
          <p:cNvPr id="3" name="Content Placeholder 2">
            <a:extLst>
              <a:ext uri="{FF2B5EF4-FFF2-40B4-BE49-F238E27FC236}">
                <a16:creationId xmlns:a16="http://schemas.microsoft.com/office/drawing/2014/main" id="{BADFBA94-BEF9-829B-49B7-37E0838A04F6}"/>
              </a:ext>
            </a:extLst>
          </p:cNvPr>
          <p:cNvSpPr>
            <a:spLocks noGrp="1"/>
          </p:cNvSpPr>
          <p:nvPr>
            <p:ph idx="1"/>
          </p:nvPr>
        </p:nvSpPr>
        <p:spPr>
          <a:xfrm>
            <a:off x="1522413" y="1066801"/>
            <a:ext cx="9134391" cy="4953000"/>
          </a:xfrm>
        </p:spPr>
        <p:txBody>
          <a:bodyPr>
            <a:normAutofit fontScale="92500" lnSpcReduction="10000"/>
          </a:bodyPr>
          <a:lstStyle/>
          <a:p>
            <a:r>
              <a:rPr lang="en-US" sz="1600" dirty="0"/>
              <a:t>The IMS and the JH-HLM are both used to track the highest level of patient mobility achieved in a 24-hour or shift-based time frame. They require minimal training and minimal equipment, are free to administer, and generally take &lt;1 minute to complete</a:t>
            </a:r>
            <a:r>
              <a:rPr lang="en-US" dirty="0"/>
              <a:t>.</a:t>
            </a:r>
          </a:p>
          <a:p>
            <a:r>
              <a:rPr lang="en-US" sz="1600" dirty="0"/>
              <a:t>The IMS and the JH-HLM can be administered by any member of the interprofessional health care team including, but not limited to, physical therapists, occupational therapists, physical therapy assistants, certified occupational therapy assistants, nurses, certified nursing assistants, respiratory therapists, advanced practice providers, physicians, and other support personnel.</a:t>
            </a:r>
          </a:p>
          <a:p>
            <a:r>
              <a:rPr lang="en-US" dirty="0"/>
              <a:t>Sourced</a:t>
            </a:r>
            <a:r>
              <a:rPr lang="en-US" sz="1600" dirty="0"/>
              <a:t>: </a:t>
            </a:r>
            <a:r>
              <a:rPr lang="en-US" sz="1600" dirty="0">
                <a:hlinkClick r:id="rId2"/>
              </a:rPr>
              <a:t>Core Set of Outcome Measures to Assess Physical Function for Adults Participating in Physical Therapist Treatment in the Hospital: A Clinical Practice Guideline | Physical Therapy | Oxford Academic</a:t>
            </a:r>
            <a:endParaRPr lang="en-US" sz="1600" dirty="0"/>
          </a:p>
          <a:p>
            <a:r>
              <a:rPr lang="en-US" sz="1600" dirty="0"/>
              <a:t>The AM-PAC was  developed using this framework : </a:t>
            </a:r>
            <a:r>
              <a:rPr lang="en-US" sz="1600" dirty="0">
                <a:hlinkClick r:id="rId3"/>
              </a:rPr>
              <a:t>Journal of Acute Care Physical Therapy</a:t>
            </a:r>
            <a:endParaRPr lang="en-US" sz="1600" dirty="0"/>
          </a:p>
          <a:p>
            <a:r>
              <a:rPr lang="en-US" dirty="0"/>
              <a:t>Support for the use of OMs in acute care physical therapy practice is also provided in the 2015 edition of the Core Competencies for Entry-Level Practice in Acute Care Physical Therapy that endorses the use of OMs to determine the patient's appropriateness for rehabilitation and to guide interventions.</a:t>
            </a:r>
            <a:r>
              <a:rPr lang="en-US" baseline="30000" dirty="0"/>
              <a:t>16</a:t>
            </a:r>
            <a:r>
              <a:rPr lang="en-US" dirty="0"/>
              <a:t> A second potentially contributing factor is the recognized importance of OMs by third-party payers such as clinicians required to justify the need for post acute care inpatient rehabilitation.</a:t>
            </a:r>
            <a:r>
              <a:rPr lang="en-US" baseline="30000" dirty="0"/>
              <a:t>11,17,18</a:t>
            </a:r>
            <a:endParaRPr lang="en-US" sz="1600" dirty="0"/>
          </a:p>
        </p:txBody>
      </p:sp>
    </p:spTree>
    <p:extLst>
      <p:ext uri="{BB962C8B-B14F-4D97-AF65-F5344CB8AC3E}">
        <p14:creationId xmlns:p14="http://schemas.microsoft.com/office/powerpoint/2010/main" val="136703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78CA-7B51-5E76-394E-09F3A0D2856D}"/>
              </a:ext>
            </a:extLst>
          </p:cNvPr>
          <p:cNvSpPr>
            <a:spLocks noGrp="1"/>
          </p:cNvSpPr>
          <p:nvPr>
            <p:ph type="title"/>
          </p:nvPr>
        </p:nvSpPr>
        <p:spPr>
          <a:xfrm>
            <a:off x="1522413" y="381000"/>
            <a:ext cx="9144001" cy="762000"/>
          </a:xfrm>
        </p:spPr>
        <p:txBody>
          <a:bodyPr/>
          <a:lstStyle/>
          <a:p>
            <a:r>
              <a:rPr lang="en-US" dirty="0" err="1"/>
              <a:t>DeMorton</a:t>
            </a:r>
            <a:r>
              <a:rPr lang="en-US" dirty="0"/>
              <a:t> Mobility Index (DEMMI)</a:t>
            </a:r>
          </a:p>
        </p:txBody>
      </p:sp>
      <p:sp>
        <p:nvSpPr>
          <p:cNvPr id="3" name="Content Placeholder 2">
            <a:extLst>
              <a:ext uri="{FF2B5EF4-FFF2-40B4-BE49-F238E27FC236}">
                <a16:creationId xmlns:a16="http://schemas.microsoft.com/office/drawing/2014/main" id="{F9E59C6F-3DCF-F920-7A5D-A3AF344E3248}"/>
              </a:ext>
            </a:extLst>
          </p:cNvPr>
          <p:cNvSpPr>
            <a:spLocks noGrp="1"/>
          </p:cNvSpPr>
          <p:nvPr>
            <p:ph idx="1"/>
          </p:nvPr>
        </p:nvSpPr>
        <p:spPr>
          <a:xfrm>
            <a:off x="531813" y="1371599"/>
            <a:ext cx="7543799" cy="4648201"/>
          </a:xfrm>
        </p:spPr>
        <p:txBody>
          <a:bodyPr/>
          <a:lstStyle/>
          <a:p>
            <a:r>
              <a:rPr lang="en-US" dirty="0">
                <a:hlinkClick r:id="rId2"/>
              </a:rPr>
              <a:t>https://pmc.ncbi.nlm.nih.gov/articles/PMC2551589/\</a:t>
            </a:r>
            <a:endParaRPr lang="en-US" dirty="0"/>
          </a:p>
          <a:p>
            <a:r>
              <a:rPr lang="en-US" dirty="0">
                <a:hlinkClick r:id="rId3"/>
              </a:rPr>
              <a:t>https://academic.oup.com/ptj/article/96/10/1658/2870254</a:t>
            </a:r>
            <a:endParaRPr lang="en-US" dirty="0"/>
          </a:p>
          <a:p>
            <a:r>
              <a:rPr lang="en-US" dirty="0"/>
              <a:t>Designed for the Older Adult</a:t>
            </a:r>
          </a:p>
          <a:p>
            <a:r>
              <a:rPr lang="en-US" dirty="0"/>
              <a:t>May not capture information well for the very debilitated adults</a:t>
            </a:r>
          </a:p>
          <a:p>
            <a:r>
              <a:rPr lang="en-US" dirty="0"/>
              <a:t>Used in the ICU setting</a:t>
            </a:r>
          </a:p>
        </p:txBody>
      </p:sp>
    </p:spTree>
    <p:extLst>
      <p:ext uri="{BB962C8B-B14F-4D97-AF65-F5344CB8AC3E}">
        <p14:creationId xmlns:p14="http://schemas.microsoft.com/office/powerpoint/2010/main" val="80633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3CBEEC1-F799-EE0A-2A34-597EE1504ABA}"/>
              </a:ext>
            </a:extLst>
          </p:cNvPr>
          <p:cNvSpPr>
            <a:spLocks noGrp="1"/>
          </p:cNvSpPr>
          <p:nvPr>
            <p:ph type="title"/>
          </p:nvPr>
        </p:nvSpPr>
        <p:spPr>
          <a:xfrm>
            <a:off x="1522414" y="381000"/>
            <a:ext cx="9144000" cy="609600"/>
          </a:xfrm>
        </p:spPr>
        <p:txBody>
          <a:bodyPr/>
          <a:lstStyle/>
          <a:p>
            <a:r>
              <a:rPr lang="en-US" dirty="0"/>
              <a:t>ICU Mobility Scale (ICU-MS)</a:t>
            </a:r>
          </a:p>
        </p:txBody>
      </p:sp>
      <p:pic>
        <p:nvPicPr>
          <p:cNvPr id="4" name="Picture 4" descr="ICU Mobility Scale Template &amp; Example | Free PDF Download">
            <a:extLst>
              <a:ext uri="{FF2B5EF4-FFF2-40B4-BE49-F238E27FC236}">
                <a16:creationId xmlns:a16="http://schemas.microsoft.com/office/drawing/2014/main" id="{99404215-7EB9-868A-991D-B6708D6B1C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89012" y="1143000"/>
            <a:ext cx="4953002" cy="5257800"/>
          </a:xfrm>
          <a:prstGeom prst="rect">
            <a:avLst/>
          </a:prstGeom>
          <a:solidFill>
            <a:srgbClr val="FFFFFF"/>
          </a:solidFill>
        </p:spPr>
      </p:pic>
      <p:sp>
        <p:nvSpPr>
          <p:cNvPr id="11" name="Content Placeholder 3">
            <a:extLst>
              <a:ext uri="{FF2B5EF4-FFF2-40B4-BE49-F238E27FC236}">
                <a16:creationId xmlns:a16="http://schemas.microsoft.com/office/drawing/2014/main" id="{A496B3B5-6D3D-C2C0-6807-E378120FC406}"/>
              </a:ext>
            </a:extLst>
          </p:cNvPr>
          <p:cNvSpPr>
            <a:spLocks noGrp="1"/>
          </p:cNvSpPr>
          <p:nvPr>
            <p:ph sz="half" idx="2"/>
          </p:nvPr>
        </p:nvSpPr>
        <p:spPr>
          <a:xfrm>
            <a:off x="6229183" y="1143000"/>
            <a:ext cx="4419600" cy="5105400"/>
          </a:xfrm>
        </p:spPr>
        <p:txBody>
          <a:bodyPr/>
          <a:lstStyle/>
          <a:p>
            <a:endParaRPr lang="en-US" dirty="0"/>
          </a:p>
        </p:txBody>
      </p:sp>
    </p:spTree>
    <p:extLst>
      <p:ext uri="{BB962C8B-B14F-4D97-AF65-F5344CB8AC3E}">
        <p14:creationId xmlns:p14="http://schemas.microsoft.com/office/powerpoint/2010/main" val="106920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p>
            <a:r>
              <a:rPr lang="en-US" dirty="0"/>
              <a:t>You’re treatment wrap up</a:t>
            </a:r>
          </a:p>
        </p:txBody>
      </p:sp>
      <p:sp>
        <p:nvSpPr>
          <p:cNvPr id="9" name="Text Placeholder 2">
            <a:extLst>
              <a:ext uri="{FF2B5EF4-FFF2-40B4-BE49-F238E27FC236}">
                <a16:creationId xmlns:a16="http://schemas.microsoft.com/office/drawing/2014/main" id="{45C1CA47-26F4-CC9E-2113-EA55E649B620}"/>
              </a:ext>
            </a:extLst>
          </p:cNvPr>
          <p:cNvSpPr>
            <a:spLocks noGrp="1"/>
          </p:cNvSpPr>
          <p:nvPr>
            <p:ph type="body" sz="half" idx="2"/>
          </p:nvPr>
        </p:nvSpPr>
        <p:spPr>
          <a:xfrm>
            <a:off x="1065213" y="4648200"/>
            <a:ext cx="3581399" cy="1371600"/>
          </a:xfrm>
        </p:spPr>
        <p:txBody>
          <a:bodyPr/>
          <a:lstStyle/>
          <a:p>
            <a:endParaRPr lang="en-US"/>
          </a:p>
        </p:txBody>
      </p:sp>
      <p:sp>
        <p:nvSpPr>
          <p:cNvPr id="11" name="Content Placeholder 3">
            <a:extLst>
              <a:ext uri="{FF2B5EF4-FFF2-40B4-BE49-F238E27FC236}">
                <a16:creationId xmlns:a16="http://schemas.microsoft.com/office/drawing/2014/main" id="{B1F7F88B-FCAF-77F5-4CDB-D82ACAEED1BA}"/>
              </a:ext>
            </a:extLst>
          </p:cNvPr>
          <p:cNvSpPr>
            <a:spLocks noGrp="1"/>
          </p:cNvSpPr>
          <p:nvPr>
            <p:ph idx="1"/>
          </p:nvPr>
        </p:nvSpPr>
        <p:spPr>
          <a:xfrm>
            <a:off x="4951414" y="685800"/>
            <a:ext cx="6400800" cy="5334000"/>
          </a:xfrm>
        </p:spPr>
        <p:txBody>
          <a:bodyPr>
            <a:normAutofit fontScale="92500" lnSpcReduction="10000"/>
          </a:bodyPr>
          <a:lstStyle/>
          <a:p>
            <a:r>
              <a:rPr lang="en-US" dirty="0"/>
              <a:t>Leave patients sitting up for pulmonary toileting if possible.  </a:t>
            </a:r>
          </a:p>
          <a:p>
            <a:r>
              <a:rPr lang="en-US" dirty="0"/>
              <a:t>Set them up close to the edge of the bed</a:t>
            </a:r>
          </a:p>
          <a:p>
            <a:r>
              <a:rPr lang="en-US" dirty="0"/>
              <a:t>Is a safety alarm needed &amp; do you know their fall risk level?</a:t>
            </a:r>
          </a:p>
          <a:p>
            <a:r>
              <a:rPr lang="en-US" dirty="0"/>
              <a:t>Notify the nurse &amp; medical assistant of the patients ending position ( at minimum one of them) always document this!</a:t>
            </a:r>
          </a:p>
          <a:p>
            <a:r>
              <a:rPr lang="en-US" dirty="0"/>
              <a:t>Always leave the call light &amp; all the patients needs within reach &amp; document it!</a:t>
            </a:r>
          </a:p>
          <a:p>
            <a:r>
              <a:rPr lang="en-US" dirty="0"/>
              <a:t>Discuss the safety expectation with the patient &amp; family. </a:t>
            </a:r>
          </a:p>
          <a:p>
            <a:r>
              <a:rPr lang="en-US" dirty="0"/>
              <a:t>Set up the next treatment by talking about the next treatments goals.  Let them have input.</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9431EC-A897-AC8A-DF66-84C2AEDB430A}"/>
              </a:ext>
            </a:extLst>
          </p:cNvPr>
          <p:cNvSpPr>
            <a:spLocks noGrp="1"/>
          </p:cNvSpPr>
          <p:nvPr>
            <p:ph type="title"/>
          </p:nvPr>
        </p:nvSpPr>
        <p:spPr>
          <a:xfrm>
            <a:off x="1532023" y="381000"/>
            <a:ext cx="9134391" cy="762000"/>
          </a:xfrm>
        </p:spPr>
        <p:txBody>
          <a:bodyPr>
            <a:normAutofit fontScale="90000"/>
          </a:bodyPr>
          <a:lstStyle/>
          <a:p>
            <a:r>
              <a:rPr lang="en-US" dirty="0"/>
              <a:t>Being an advocate &amp; pushing for the hard work!</a:t>
            </a:r>
          </a:p>
        </p:txBody>
      </p:sp>
      <p:sp>
        <p:nvSpPr>
          <p:cNvPr id="8" name="Content Placeholder 2">
            <a:extLst>
              <a:ext uri="{FF2B5EF4-FFF2-40B4-BE49-F238E27FC236}">
                <a16:creationId xmlns:a16="http://schemas.microsoft.com/office/drawing/2014/main" id="{E8F2A2C1-601F-5A71-4E82-77A75C8E79E3}"/>
              </a:ext>
            </a:extLst>
          </p:cNvPr>
          <p:cNvSpPr>
            <a:spLocks noGrp="1"/>
          </p:cNvSpPr>
          <p:nvPr>
            <p:ph idx="1"/>
          </p:nvPr>
        </p:nvSpPr>
        <p:spPr>
          <a:xfrm>
            <a:off x="1522413" y="1295401"/>
            <a:ext cx="9134391" cy="4724400"/>
          </a:xfrm>
        </p:spPr>
        <p:txBody>
          <a:bodyPr>
            <a:normAutofit lnSpcReduction="10000"/>
          </a:bodyPr>
          <a:lstStyle/>
          <a:p>
            <a:endParaRPr lang="en-US" dirty="0">
              <a:hlinkClick r:id="rId2"/>
            </a:endParaRPr>
          </a:p>
          <a:p>
            <a:r>
              <a:rPr lang="en-US" dirty="0"/>
              <a:t>The team approach is best along with early mobility</a:t>
            </a:r>
          </a:p>
          <a:p>
            <a:pPr marL="0" indent="0">
              <a:buNone/>
            </a:pPr>
            <a:endParaRPr lang="en-US" dirty="0">
              <a:hlinkClick r:id="rId2"/>
            </a:endParaRPr>
          </a:p>
          <a:p>
            <a:r>
              <a:rPr lang="en-US" dirty="0">
                <a:hlinkClick r:id="rId2"/>
              </a:rPr>
              <a:t>Implementation of an Interdisciplinary AACN Early Mobility Protocol | Critical Care Nurse | American Association of Critical-Care Nurses</a:t>
            </a:r>
            <a:endParaRPr lang="en-US" dirty="0"/>
          </a:p>
          <a:p>
            <a:endParaRPr lang="en-US" dirty="0"/>
          </a:p>
          <a:p>
            <a:r>
              <a:rPr lang="en-US" dirty="0"/>
              <a:t>Low adverse effects of early mobility</a:t>
            </a:r>
          </a:p>
          <a:p>
            <a:r>
              <a:rPr lang="en-US" dirty="0">
                <a:hlinkClick r:id="rId3"/>
              </a:rPr>
              <a:t>Safety of Patient Mobilization and Rehabilitation in the Intensive Care Unit. Systematic Review with Meta-Analysis | Annals of the American Thoracic Society</a:t>
            </a:r>
            <a:endParaRPr lang="en-US"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Beyond a beginner</a:t>
            </a:r>
            <a:br>
              <a:rPr lang="en-US" dirty="0"/>
            </a:br>
            <a:r>
              <a:rPr lang="en-US" dirty="0"/>
              <a:t>Early mobility in the ICU</a:t>
            </a:r>
          </a:p>
        </p:txBody>
      </p:sp>
      <p:sp>
        <p:nvSpPr>
          <p:cNvPr id="5" name="Content Placeholder 4">
            <a:extLst>
              <a:ext uri="{FF2B5EF4-FFF2-40B4-BE49-F238E27FC236}">
                <a16:creationId xmlns:a16="http://schemas.microsoft.com/office/drawing/2014/main" id="{8518124C-235A-9136-8B02-B8C448BB6CE7}"/>
              </a:ext>
            </a:extLst>
          </p:cNvPr>
          <p:cNvSpPr>
            <a:spLocks noGrp="1"/>
          </p:cNvSpPr>
          <p:nvPr>
            <p:ph idx="1"/>
          </p:nvPr>
        </p:nvSpPr>
        <p:spPr/>
        <p:txBody>
          <a:bodyPr/>
          <a:lstStyle/>
          <a:p>
            <a:r>
              <a:rPr lang="en-US" dirty="0"/>
              <a:t>The awake &amp; walking ICU: </a:t>
            </a:r>
            <a:r>
              <a:rPr lang="en-US" dirty="0">
                <a:hlinkClick r:id="rId2"/>
              </a:rPr>
              <a:t>Innovation in Delirium - The Awake and Walking ICU. A testimonial by Kali Dayton</a:t>
            </a:r>
            <a:endParaRPr lang="en-US" dirty="0"/>
          </a:p>
          <a:p>
            <a:r>
              <a:rPr lang="en-US" dirty="0"/>
              <a:t>Getting nursing in on the mobility process is key in acute care.  Rehab can not be the only ones to mobilize: </a:t>
            </a:r>
            <a:r>
              <a:rPr lang="en-US" dirty="0">
                <a:hlinkClick r:id="rId3"/>
              </a:rPr>
              <a:t>https://journals.lww.com/nursingmanagement/fulltext/2023/03000/early_and_progressive_mobility_in_a_community.5.aspx</a:t>
            </a:r>
            <a:endParaRPr lang="en-US" dirty="0"/>
          </a:p>
          <a:p>
            <a:endParaRPr lang="en-US" dirty="0"/>
          </a:p>
          <a:p>
            <a:endParaRPr lang="en-US" dirty="0"/>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04D2-1433-ECE7-E821-FC20616C79CE}"/>
              </a:ext>
            </a:extLst>
          </p:cNvPr>
          <p:cNvSpPr>
            <a:spLocks noGrp="1"/>
          </p:cNvSpPr>
          <p:nvPr>
            <p:ph type="title"/>
          </p:nvPr>
        </p:nvSpPr>
        <p:spPr>
          <a:xfrm>
            <a:off x="1522413" y="381000"/>
            <a:ext cx="9144001" cy="685800"/>
          </a:xfrm>
        </p:spPr>
        <p:txBody>
          <a:bodyPr/>
          <a:lstStyle/>
          <a:p>
            <a:r>
              <a:rPr lang="en-US" dirty="0"/>
              <a:t>Resources</a:t>
            </a:r>
          </a:p>
        </p:txBody>
      </p:sp>
      <p:sp>
        <p:nvSpPr>
          <p:cNvPr id="3" name="Content Placeholder 2">
            <a:extLst>
              <a:ext uri="{FF2B5EF4-FFF2-40B4-BE49-F238E27FC236}">
                <a16:creationId xmlns:a16="http://schemas.microsoft.com/office/drawing/2014/main" id="{BD2DB92F-97B5-331C-2645-478FA013BF4B}"/>
              </a:ext>
            </a:extLst>
          </p:cNvPr>
          <p:cNvSpPr>
            <a:spLocks noGrp="1"/>
          </p:cNvSpPr>
          <p:nvPr>
            <p:ph idx="1"/>
          </p:nvPr>
        </p:nvSpPr>
        <p:spPr/>
        <p:txBody>
          <a:bodyPr/>
          <a:lstStyle/>
          <a:p>
            <a:r>
              <a:rPr lang="en-US" dirty="0">
                <a:hlinkClick r:id="rId2"/>
              </a:rPr>
              <a:t>2023_update_lab_values_inter.pdf</a:t>
            </a:r>
            <a:endParaRPr lang="en-US" dirty="0"/>
          </a:p>
          <a:p>
            <a:r>
              <a:rPr lang="en-US" dirty="0">
                <a:hlinkClick r:id="rId3"/>
              </a:rPr>
              <a:t>HF guidelines (002).pdf</a:t>
            </a:r>
            <a:endParaRPr lang="en-US" dirty="0"/>
          </a:p>
        </p:txBody>
      </p:sp>
    </p:spTree>
    <p:extLst>
      <p:ext uri="{BB962C8B-B14F-4D97-AF65-F5344CB8AC3E}">
        <p14:creationId xmlns:p14="http://schemas.microsoft.com/office/powerpoint/2010/main" val="31784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0ECB-3454-E416-C559-F9A63403DF6F}"/>
              </a:ext>
            </a:extLst>
          </p:cNvPr>
          <p:cNvSpPr>
            <a:spLocks noGrp="1"/>
          </p:cNvSpPr>
          <p:nvPr>
            <p:ph type="title"/>
          </p:nvPr>
        </p:nvSpPr>
        <p:spPr>
          <a:xfrm>
            <a:off x="1522413" y="381000"/>
            <a:ext cx="9144001" cy="609600"/>
          </a:xfrm>
        </p:spPr>
        <p:txBody>
          <a:bodyPr/>
          <a:lstStyle/>
          <a:p>
            <a:r>
              <a:rPr lang="en-US" dirty="0"/>
              <a:t>My Bio</a:t>
            </a:r>
          </a:p>
        </p:txBody>
      </p:sp>
      <p:sp>
        <p:nvSpPr>
          <p:cNvPr id="3" name="Content Placeholder 2">
            <a:extLst>
              <a:ext uri="{FF2B5EF4-FFF2-40B4-BE49-F238E27FC236}">
                <a16:creationId xmlns:a16="http://schemas.microsoft.com/office/drawing/2014/main" id="{CE823F41-E034-1007-1526-8397A18230CC}"/>
              </a:ext>
            </a:extLst>
          </p:cNvPr>
          <p:cNvSpPr>
            <a:spLocks noGrp="1"/>
          </p:cNvSpPr>
          <p:nvPr>
            <p:ph idx="1"/>
          </p:nvPr>
        </p:nvSpPr>
        <p:spPr>
          <a:xfrm>
            <a:off x="1522413" y="1066801"/>
            <a:ext cx="9134391" cy="4953000"/>
          </a:xfrm>
        </p:spPr>
        <p:txBody>
          <a:bodyPr>
            <a:normAutofit fontScale="85000" lnSpcReduction="10000"/>
          </a:bodyPr>
          <a:lstStyle/>
          <a:p>
            <a:r>
              <a:rPr lang="en-US" dirty="0"/>
              <a:t>Graduated  Davenport University 2000 &amp; University of Memphis 2011</a:t>
            </a:r>
          </a:p>
          <a:p>
            <a:r>
              <a:rPr lang="en-US" dirty="0"/>
              <a:t>Worked in Michigan, Washington state &amp; TN.  All facilities in acute care. </a:t>
            </a:r>
          </a:p>
          <a:p>
            <a:r>
              <a:rPr lang="en-US" dirty="0"/>
              <a:t>APTA member since 2006</a:t>
            </a:r>
          </a:p>
          <a:p>
            <a:r>
              <a:rPr lang="en-US" dirty="0"/>
              <a:t>Received my Advance Proficiency Pathway for PTA’s in Acute Care in 2021</a:t>
            </a:r>
          </a:p>
          <a:p>
            <a:r>
              <a:rPr lang="en-US" dirty="0"/>
              <a:t>Current PTA SIG Vice  Chair   &amp; APTA Memphis Treasurer</a:t>
            </a:r>
          </a:p>
          <a:p>
            <a:r>
              <a:rPr lang="en-US" dirty="0"/>
              <a:t>Clinical Instructor</a:t>
            </a:r>
          </a:p>
          <a:p>
            <a:r>
              <a:rPr lang="en-US" dirty="0"/>
              <a:t>Round in Multi Disciplinary rounds in ICU</a:t>
            </a:r>
          </a:p>
          <a:p>
            <a:r>
              <a:rPr lang="en-US" dirty="0"/>
              <a:t>Served as an Educator on Early Mobility in the ICU for the RN residency program</a:t>
            </a:r>
          </a:p>
          <a:p>
            <a:r>
              <a:rPr lang="en-US" dirty="0"/>
              <a:t>Chair for the Striving Towards Leadership Program</a:t>
            </a:r>
          </a:p>
          <a:p>
            <a:r>
              <a:rPr lang="en-US" dirty="0"/>
              <a:t>I currently work at Methodist North Hospital in Acute Care &amp; Regional One Trauma Center in PRN </a:t>
            </a:r>
          </a:p>
          <a:p>
            <a:endParaRPr lang="en-US" dirty="0"/>
          </a:p>
          <a:p>
            <a:endParaRPr lang="en-US" dirty="0"/>
          </a:p>
          <a:p>
            <a:endParaRPr lang="en-US" dirty="0"/>
          </a:p>
        </p:txBody>
      </p:sp>
    </p:spTree>
    <p:extLst>
      <p:ext uri="{BB962C8B-B14F-4D97-AF65-F5344CB8AC3E}">
        <p14:creationId xmlns:p14="http://schemas.microsoft.com/office/powerpoint/2010/main" val="215252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9593ED7-1A0E-0D8B-3199-14C9EE8F1BEB}"/>
              </a:ext>
            </a:extLst>
          </p:cNvPr>
          <p:cNvSpPr>
            <a:spLocks noGrp="1"/>
          </p:cNvSpPr>
          <p:nvPr>
            <p:ph type="ctrTitle"/>
          </p:nvPr>
        </p:nvSpPr>
        <p:spPr>
          <a:xfrm>
            <a:off x="1065214" y="1828800"/>
            <a:ext cx="8229600" cy="2895600"/>
          </a:xfrm>
        </p:spPr>
        <p:txBody>
          <a:bodyPr anchor="b">
            <a:normAutofit/>
          </a:bodyPr>
          <a:lstStyle/>
          <a:p>
            <a:r>
              <a:rPr lang="en-US" dirty="0"/>
              <a:t>Thank you for joining me today!</a:t>
            </a:r>
          </a:p>
        </p:txBody>
      </p:sp>
      <p:sp>
        <p:nvSpPr>
          <p:cNvPr id="15" name="Content Placeholder 2">
            <a:extLst>
              <a:ext uri="{FF2B5EF4-FFF2-40B4-BE49-F238E27FC236}">
                <a16:creationId xmlns:a16="http://schemas.microsoft.com/office/drawing/2014/main" id="{CC8B8920-A343-6452-5F63-F63C5F7DC982}"/>
              </a:ext>
            </a:extLst>
          </p:cNvPr>
          <p:cNvSpPr>
            <a:spLocks noGrp="1"/>
          </p:cNvSpPr>
          <p:nvPr>
            <p:ph type="subTitle" idx="1"/>
          </p:nvPr>
        </p:nvSpPr>
        <p:spPr>
          <a:xfrm>
            <a:off x="1065213" y="4800600"/>
            <a:ext cx="8229600" cy="1219200"/>
          </a:xfrm>
        </p:spPr>
        <p:txBody>
          <a:bodyPr>
            <a:normAutofit/>
          </a:bodyPr>
          <a:lstStyle/>
          <a:p>
            <a:pPr>
              <a:spcAft>
                <a:spcPts val="600"/>
              </a:spcAft>
            </a:pPr>
            <a:endParaRPr lang="en-US" sz="1100"/>
          </a:p>
          <a:p>
            <a:pPr>
              <a:spcAft>
                <a:spcPts val="600"/>
              </a:spcAft>
            </a:pPr>
            <a:endParaRPr lang="en-US" sz="1100"/>
          </a:p>
          <a:p>
            <a:pPr>
              <a:spcAft>
                <a:spcPts val="600"/>
              </a:spcAft>
            </a:pPr>
            <a:r>
              <a:rPr lang="en-US" sz="1100"/>
              <a:t>Text or email me any time!</a:t>
            </a:r>
          </a:p>
          <a:p>
            <a:pPr>
              <a:spcAft>
                <a:spcPts val="600"/>
              </a:spcAft>
            </a:pPr>
            <a:r>
              <a:rPr lang="en-US" sz="1100"/>
              <a:t>901-921-1731</a:t>
            </a:r>
          </a:p>
          <a:p>
            <a:pPr>
              <a:spcAft>
                <a:spcPts val="600"/>
              </a:spcAft>
            </a:pPr>
            <a:r>
              <a:rPr lang="en-US" sz="1100" err="1"/>
              <a:t>Cynthia.travis@mlh</a:t>
            </a:r>
            <a:r>
              <a:rPr lang="en-US" sz="1100"/>
              <a:t>.org</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5D0D-58C0-138F-3E74-104EC3A3662F}"/>
              </a:ext>
            </a:extLst>
          </p:cNvPr>
          <p:cNvSpPr>
            <a:spLocks noGrp="1"/>
          </p:cNvSpPr>
          <p:nvPr>
            <p:ph type="title"/>
          </p:nvPr>
        </p:nvSpPr>
        <p:spPr/>
        <p:txBody>
          <a:bodyPr/>
          <a:lstStyle/>
          <a:p>
            <a:r>
              <a:rPr lang="en-US" dirty="0"/>
              <a:t>Conflict of Interest Disclosure</a:t>
            </a:r>
          </a:p>
        </p:txBody>
      </p:sp>
      <p:sp>
        <p:nvSpPr>
          <p:cNvPr id="3" name="Content Placeholder 2">
            <a:extLst>
              <a:ext uri="{FF2B5EF4-FFF2-40B4-BE49-F238E27FC236}">
                <a16:creationId xmlns:a16="http://schemas.microsoft.com/office/drawing/2014/main" id="{B9C203B8-6761-A123-51E5-5D41678C4E28}"/>
              </a:ext>
            </a:extLst>
          </p:cNvPr>
          <p:cNvSpPr>
            <a:spLocks noGrp="1"/>
          </p:cNvSpPr>
          <p:nvPr>
            <p:ph idx="1"/>
          </p:nvPr>
        </p:nvSpPr>
        <p:spPr/>
        <p:txBody>
          <a:bodyPr/>
          <a:lstStyle/>
          <a:p>
            <a:r>
              <a:rPr lang="en-US" dirty="0"/>
              <a:t>I have no relevant financial relationships or potential conflicts of interest to disclose.  I’m receiving no financial compensation or gain for this presentation. </a:t>
            </a:r>
          </a:p>
          <a:p>
            <a:endParaRPr lang="en-US" dirty="0"/>
          </a:p>
        </p:txBody>
      </p:sp>
    </p:spTree>
    <p:extLst>
      <p:ext uri="{BB962C8B-B14F-4D97-AF65-F5344CB8AC3E}">
        <p14:creationId xmlns:p14="http://schemas.microsoft.com/office/powerpoint/2010/main" val="32118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14400"/>
          </a:xfrm>
        </p:spPr>
        <p:txBody>
          <a:bodyPr/>
          <a:lstStyle/>
          <a:p>
            <a:r>
              <a:rPr lang="en-US" dirty="0"/>
              <a:t>Strong Beliefs I function under</a:t>
            </a:r>
          </a:p>
        </p:txBody>
      </p:sp>
      <p:sp>
        <p:nvSpPr>
          <p:cNvPr id="3" name="Content Placeholder 2">
            <a:extLst>
              <a:ext uri="{FF2B5EF4-FFF2-40B4-BE49-F238E27FC236}">
                <a16:creationId xmlns:a16="http://schemas.microsoft.com/office/drawing/2014/main" id="{EF630C71-9ED8-C5A6-783B-FA7F96A6AFD9}"/>
              </a:ext>
            </a:extLst>
          </p:cNvPr>
          <p:cNvSpPr>
            <a:spLocks noGrp="1"/>
          </p:cNvSpPr>
          <p:nvPr>
            <p:ph idx="1"/>
          </p:nvPr>
        </p:nvSpPr>
        <p:spPr>
          <a:xfrm>
            <a:off x="1522413" y="1524001"/>
            <a:ext cx="9134391" cy="4495800"/>
          </a:xfrm>
        </p:spPr>
        <p:txBody>
          <a:bodyPr>
            <a:normAutofit lnSpcReduction="10000"/>
          </a:bodyPr>
          <a:lstStyle/>
          <a:p>
            <a:r>
              <a:rPr lang="en-US" dirty="0"/>
              <a:t>Safety first! ( Jossie King Patient safety program (7.28) )</a:t>
            </a:r>
          </a:p>
          <a:p>
            <a:r>
              <a:rPr lang="en-US" dirty="0">
                <a:hlinkClick r:id="rId2"/>
              </a:rPr>
              <a:t>Caso Josie King - Hospital Johns Hopkins - YouTube</a:t>
            </a:r>
            <a:endParaRPr lang="en-US" dirty="0"/>
          </a:p>
          <a:p>
            <a:r>
              <a:rPr lang="en-US" dirty="0"/>
              <a:t>Communication &amp; Listening is absolutely VITAL!</a:t>
            </a:r>
          </a:p>
          <a:p>
            <a:r>
              <a:rPr lang="en-US" dirty="0"/>
              <a:t>Give them the pickle! (</a:t>
            </a:r>
            <a:r>
              <a:rPr lang="en-US" dirty="0">
                <a:hlinkClick r:id="rId3"/>
              </a:rPr>
              <a:t>- GIVE EM THE PICKLE by Bob Farrell</a:t>
            </a:r>
            <a:r>
              <a:rPr lang="en-US" dirty="0"/>
              <a:t>)</a:t>
            </a:r>
          </a:p>
          <a:p>
            <a:r>
              <a:rPr lang="en-US" dirty="0"/>
              <a:t>What if it was you or your family? </a:t>
            </a:r>
          </a:p>
          <a:p>
            <a:r>
              <a:rPr lang="en-US" dirty="0"/>
              <a:t>Think wholistically</a:t>
            </a:r>
          </a:p>
          <a:p>
            <a:r>
              <a:rPr lang="en-US" dirty="0"/>
              <a:t>Hold the line or move it forward ( if you can’t then document why &amp; consider a new approach or different therapist)!</a:t>
            </a:r>
          </a:p>
          <a:p>
            <a:r>
              <a:rPr lang="en-US" dirty="0"/>
              <a:t>Absolutely avoiding the mindset … “I’m just the little PTA.”</a:t>
            </a: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035B-85F2-F388-A6EE-C04E9738DDAF}"/>
              </a:ext>
            </a:extLst>
          </p:cNvPr>
          <p:cNvSpPr>
            <a:spLocks noGrp="1"/>
          </p:cNvSpPr>
          <p:nvPr>
            <p:ph type="title"/>
          </p:nvPr>
        </p:nvSpPr>
        <p:spPr>
          <a:xfrm>
            <a:off x="1446213" y="-76200"/>
            <a:ext cx="9220202" cy="2590800"/>
          </a:xfrm>
        </p:spPr>
        <p:txBody>
          <a:bodyPr>
            <a:normAutofit fontScale="90000"/>
          </a:bodyPr>
          <a:lstStyle/>
          <a:p>
            <a:r>
              <a:rPr lang="en-US" sz="2000" dirty="0"/>
              <a:t>Communication is Key!</a:t>
            </a:r>
            <a:br>
              <a:rPr lang="en-US" sz="2000" dirty="0">
                <a:hlinkClick r:id="rId2"/>
              </a:rPr>
            </a:br>
            <a:br>
              <a:rPr lang="en-US" sz="2000" dirty="0">
                <a:hlinkClick r:id="rId2"/>
              </a:rPr>
            </a:br>
            <a:r>
              <a:rPr lang="en-US" sz="2000" dirty="0">
                <a:hlinkClick r:id="rId2"/>
              </a:rPr>
              <a:t>https://www.who.int/teams/integrated-health-services/patient-safety/policy/global-patient-safety-action-plan</a:t>
            </a:r>
            <a:br>
              <a:rPr lang="en-US" sz="2000" dirty="0"/>
            </a:br>
            <a:br>
              <a:rPr lang="en-US" sz="2000" dirty="0"/>
            </a:br>
            <a:r>
              <a:rPr lang="en-US" sz="2000" dirty="0">
                <a:hlinkClick r:id="rId3"/>
              </a:rPr>
              <a:t>How does communication affect patient safety? Protocol for a systematic review and logic model | BMJ Open</a:t>
            </a:r>
            <a:br>
              <a:rPr lang="en-US" sz="2000" dirty="0"/>
            </a:br>
            <a:br>
              <a:rPr lang="en-US" sz="2000" dirty="0"/>
            </a:br>
            <a:r>
              <a:rPr lang="en-US" sz="2000" dirty="0">
                <a:hlinkClick r:id="rId4"/>
              </a:rPr>
              <a:t>e085312.full.pdf</a:t>
            </a:r>
            <a:br>
              <a:rPr lang="en-US" sz="2000" dirty="0"/>
            </a:br>
            <a:br>
              <a:rPr lang="en-US" sz="2000" dirty="0"/>
            </a:br>
            <a:br>
              <a:rPr lang="en-US" sz="2000" dirty="0"/>
            </a:br>
            <a:br>
              <a:rPr lang="en-US" sz="2000" dirty="0"/>
            </a:br>
            <a:endParaRPr lang="en-US" sz="2000" dirty="0"/>
          </a:p>
        </p:txBody>
      </p:sp>
      <p:pic>
        <p:nvPicPr>
          <p:cNvPr id="5" name="Content Placeholder 4" descr="A diagram of communication and practice&#10;&#10;AI-generated content may be incorrect.">
            <a:extLst>
              <a:ext uri="{FF2B5EF4-FFF2-40B4-BE49-F238E27FC236}">
                <a16:creationId xmlns:a16="http://schemas.microsoft.com/office/drawing/2014/main" id="{3CDD9E4C-5CDB-DB4E-B58E-A9C871420A76}"/>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711634" y="2209800"/>
            <a:ext cx="4953836" cy="2891028"/>
          </a:xfrm>
        </p:spPr>
      </p:pic>
      <p:sp>
        <p:nvSpPr>
          <p:cNvPr id="3" name="Content Placeholder 2">
            <a:extLst>
              <a:ext uri="{FF2B5EF4-FFF2-40B4-BE49-F238E27FC236}">
                <a16:creationId xmlns:a16="http://schemas.microsoft.com/office/drawing/2014/main" id="{F2AA6CCA-E907-7203-053C-BEF32FBC59B6}"/>
              </a:ext>
            </a:extLst>
          </p:cNvPr>
          <p:cNvSpPr>
            <a:spLocks noGrp="1"/>
          </p:cNvSpPr>
          <p:nvPr>
            <p:ph sz="half" idx="2"/>
          </p:nvPr>
        </p:nvSpPr>
        <p:spPr>
          <a:xfrm>
            <a:off x="6246811" y="2514599"/>
            <a:ext cx="4401971" cy="3505201"/>
          </a:xfrm>
        </p:spPr>
        <p:txBody>
          <a:bodyPr/>
          <a:lstStyle/>
          <a:p>
            <a:r>
              <a:rPr lang="en-US" dirty="0"/>
              <a:t>1 out of 10 patient world wide are harmed &amp; more than 3 million death a year due to safety incidences. </a:t>
            </a:r>
          </a:p>
          <a:p>
            <a:r>
              <a:rPr lang="en-US" dirty="0"/>
              <a:t>Research show incidents can be multi faceted, but ineffective communication contributes to adverse care outcomes. </a:t>
            </a:r>
          </a:p>
        </p:txBody>
      </p:sp>
    </p:spTree>
    <p:extLst>
      <p:ext uri="{BB962C8B-B14F-4D97-AF65-F5344CB8AC3E}">
        <p14:creationId xmlns:p14="http://schemas.microsoft.com/office/powerpoint/2010/main" val="106503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0D8A-1555-0EEB-1354-77A957DD2494}"/>
              </a:ext>
            </a:extLst>
          </p:cNvPr>
          <p:cNvSpPr>
            <a:spLocks noGrp="1"/>
          </p:cNvSpPr>
          <p:nvPr>
            <p:ph type="title"/>
          </p:nvPr>
        </p:nvSpPr>
        <p:spPr>
          <a:xfrm>
            <a:off x="1522413" y="76200"/>
            <a:ext cx="9144001" cy="914400"/>
          </a:xfrm>
        </p:spPr>
        <p:txBody>
          <a:bodyPr>
            <a:normAutofit fontScale="90000"/>
          </a:bodyPr>
          <a:lstStyle/>
          <a:p>
            <a:r>
              <a:rPr lang="en-US" dirty="0"/>
              <a:t>World Health Organization</a:t>
            </a:r>
            <a:br>
              <a:rPr lang="en-US" dirty="0"/>
            </a:br>
            <a:r>
              <a:rPr lang="en-US" dirty="0"/>
              <a:t>Safety &amp; Eliminating Harm Initiative </a:t>
            </a:r>
          </a:p>
        </p:txBody>
      </p:sp>
      <p:sp>
        <p:nvSpPr>
          <p:cNvPr id="3" name="Content Placeholder 2">
            <a:extLst>
              <a:ext uri="{FF2B5EF4-FFF2-40B4-BE49-F238E27FC236}">
                <a16:creationId xmlns:a16="http://schemas.microsoft.com/office/drawing/2014/main" id="{65A4D9EE-B0AB-7867-BC5C-3BF9F912E639}"/>
              </a:ext>
            </a:extLst>
          </p:cNvPr>
          <p:cNvSpPr>
            <a:spLocks noGrp="1"/>
          </p:cNvSpPr>
          <p:nvPr>
            <p:ph idx="1"/>
          </p:nvPr>
        </p:nvSpPr>
        <p:spPr>
          <a:xfrm>
            <a:off x="1293812" y="1295400"/>
            <a:ext cx="9134391" cy="4114801"/>
          </a:xfrm>
        </p:spPr>
        <p:txBody>
          <a:bodyPr>
            <a:normAutofit fontScale="92500" lnSpcReduction="10000"/>
          </a:bodyPr>
          <a:lstStyle/>
          <a:p>
            <a:r>
              <a:rPr lang="en-US" dirty="0">
                <a:hlinkClick r:id="rId2"/>
              </a:rPr>
              <a:t>https://www.who.int/teams/integrated-health-services/patient-safety/policy/global-patient-safety-action-plan</a:t>
            </a:r>
            <a:endParaRPr lang="en-US" dirty="0"/>
          </a:p>
          <a:p>
            <a:endParaRPr lang="en-US" dirty="0"/>
          </a:p>
          <a:p>
            <a:r>
              <a:rPr lang="en-US" dirty="0"/>
              <a:t>Download a free Global Patient Safety Action Plan 2021-2030</a:t>
            </a:r>
          </a:p>
          <a:p>
            <a:pPr lvl="2"/>
            <a:r>
              <a:rPr lang="en-US" dirty="0"/>
              <a:t>The plan core initiatives  that support</a:t>
            </a:r>
          </a:p>
          <a:p>
            <a:pPr marL="806450" lvl="2" indent="-342900">
              <a:buFont typeface="+mj-lt"/>
              <a:buAutoNum type="arabicPeriod"/>
            </a:pPr>
            <a:r>
              <a:rPr lang="en-US" dirty="0"/>
              <a:t>Policies to eliminate avoidable harm. </a:t>
            </a:r>
          </a:p>
          <a:p>
            <a:pPr marL="806450" lvl="2" indent="-342900">
              <a:buFont typeface="+mj-lt"/>
              <a:buAutoNum type="arabicPeriod"/>
            </a:pPr>
            <a:r>
              <a:rPr lang="en-US" dirty="0"/>
              <a:t>Highly reliable systems</a:t>
            </a:r>
          </a:p>
          <a:p>
            <a:pPr marL="806450" lvl="2" indent="-342900">
              <a:buFont typeface="+mj-lt"/>
              <a:buAutoNum type="arabicPeriod"/>
            </a:pPr>
            <a:r>
              <a:rPr lang="en-US" dirty="0"/>
              <a:t>Safety of clinical practices</a:t>
            </a:r>
          </a:p>
          <a:p>
            <a:pPr marL="806450" lvl="2" indent="-342900">
              <a:buFont typeface="+mj-lt"/>
              <a:buAutoNum type="arabicPeriod"/>
            </a:pPr>
            <a:r>
              <a:rPr lang="en-US" dirty="0"/>
              <a:t>Patient &amp; family engagement</a:t>
            </a:r>
          </a:p>
          <a:p>
            <a:pPr marL="806450" lvl="2" indent="-342900">
              <a:buFont typeface="+mj-lt"/>
              <a:buAutoNum type="arabicPeriod"/>
            </a:pPr>
            <a:r>
              <a:rPr lang="en-US" dirty="0"/>
              <a:t>Health care workers education, skills &amp; safety</a:t>
            </a:r>
          </a:p>
          <a:p>
            <a:pPr marL="806450" lvl="2" indent="-342900">
              <a:buFont typeface="+mj-lt"/>
              <a:buAutoNum type="arabicPeriod"/>
            </a:pPr>
            <a:r>
              <a:rPr lang="en-US" dirty="0"/>
              <a:t>Information, research &amp; risk management</a:t>
            </a:r>
          </a:p>
          <a:p>
            <a:pPr marL="806450" lvl="2" indent="-342900">
              <a:buFont typeface="+mj-lt"/>
              <a:buAutoNum type="arabicPeriod"/>
            </a:pPr>
            <a:r>
              <a:rPr lang="en-US" dirty="0"/>
              <a:t>Synergy, partnership &amp; solidarity	</a:t>
            </a:r>
          </a:p>
          <a:p>
            <a:pPr lvl="2"/>
            <a:endParaRPr lang="en-US" dirty="0"/>
          </a:p>
          <a:p>
            <a:endParaRPr lang="en-US" dirty="0"/>
          </a:p>
        </p:txBody>
      </p:sp>
    </p:spTree>
    <p:extLst>
      <p:ext uri="{BB962C8B-B14F-4D97-AF65-F5344CB8AC3E}">
        <p14:creationId xmlns:p14="http://schemas.microsoft.com/office/powerpoint/2010/main" val="209123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5FB6-9B80-31E0-FCDE-D672D59C1704}"/>
              </a:ext>
            </a:extLst>
          </p:cNvPr>
          <p:cNvSpPr>
            <a:spLocks noGrp="1"/>
          </p:cNvSpPr>
          <p:nvPr>
            <p:ph type="title"/>
          </p:nvPr>
        </p:nvSpPr>
        <p:spPr>
          <a:xfrm>
            <a:off x="912812" y="381000"/>
            <a:ext cx="9296402" cy="685800"/>
          </a:xfrm>
        </p:spPr>
        <p:txBody>
          <a:bodyPr/>
          <a:lstStyle/>
          <a:p>
            <a:r>
              <a:rPr lang="en-US" dirty="0"/>
              <a:t>Safety Tenants of Behavior</a:t>
            </a:r>
          </a:p>
        </p:txBody>
      </p:sp>
      <p:sp>
        <p:nvSpPr>
          <p:cNvPr id="3" name="Content Placeholder 2">
            <a:extLst>
              <a:ext uri="{FF2B5EF4-FFF2-40B4-BE49-F238E27FC236}">
                <a16:creationId xmlns:a16="http://schemas.microsoft.com/office/drawing/2014/main" id="{6EB40ACA-4905-D3EC-768D-044070FFD873}"/>
              </a:ext>
            </a:extLst>
          </p:cNvPr>
          <p:cNvSpPr>
            <a:spLocks noGrp="1"/>
          </p:cNvSpPr>
          <p:nvPr>
            <p:ph idx="1"/>
          </p:nvPr>
        </p:nvSpPr>
        <p:spPr>
          <a:xfrm>
            <a:off x="684213" y="1066800"/>
            <a:ext cx="9972592" cy="4953001"/>
          </a:xfrm>
        </p:spPr>
        <p:txBody>
          <a:bodyPr/>
          <a:lstStyle/>
          <a:p>
            <a:r>
              <a:rPr lang="en-US" dirty="0"/>
              <a:t>You  see something say something.  </a:t>
            </a:r>
          </a:p>
          <a:p>
            <a:r>
              <a:rPr lang="en-US" dirty="0"/>
              <a:t>Gather your supporting evidence &amp; immediately notify the PT.  Then move forward with actions. </a:t>
            </a:r>
          </a:p>
          <a:p>
            <a:r>
              <a:rPr lang="en-US" dirty="0"/>
              <a:t>Arch it up &amp; chart that you did so</a:t>
            </a:r>
          </a:p>
          <a:p>
            <a:r>
              <a:rPr lang="en-US" dirty="0"/>
              <a:t>If it isn’t taken seriously  continue to arch, it up higher</a:t>
            </a:r>
          </a:p>
          <a:p>
            <a:r>
              <a:rPr lang="en-US" dirty="0"/>
              <a:t>Your patient’s &amp; families deserve you to set aside any fear of repercussions.</a:t>
            </a:r>
          </a:p>
          <a:p>
            <a:r>
              <a:rPr lang="en-US" dirty="0"/>
              <a:t>Your license also will be protected by you following this framework.   </a:t>
            </a:r>
          </a:p>
        </p:txBody>
      </p:sp>
    </p:spTree>
    <p:extLst>
      <p:ext uri="{BB962C8B-B14F-4D97-AF65-F5344CB8AC3E}">
        <p14:creationId xmlns:p14="http://schemas.microsoft.com/office/powerpoint/2010/main" val="2554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7C4A-3142-6718-1AA1-83A7268717AC}"/>
              </a:ext>
            </a:extLst>
          </p:cNvPr>
          <p:cNvSpPr>
            <a:spLocks noGrp="1"/>
          </p:cNvSpPr>
          <p:nvPr>
            <p:ph type="title"/>
          </p:nvPr>
        </p:nvSpPr>
        <p:spPr>
          <a:xfrm>
            <a:off x="1522413" y="381000"/>
            <a:ext cx="9144001" cy="1371600"/>
          </a:xfrm>
        </p:spPr>
        <p:txBody>
          <a:bodyPr anchor="b">
            <a:normAutofit/>
          </a:bodyPr>
          <a:lstStyle/>
          <a:p>
            <a:r>
              <a:rPr lang="en-US" dirty="0"/>
              <a:t>Example of Arching it up</a:t>
            </a:r>
          </a:p>
        </p:txBody>
      </p:sp>
      <p:sp>
        <p:nvSpPr>
          <p:cNvPr id="3" name="Content Placeholder 2">
            <a:extLst>
              <a:ext uri="{FF2B5EF4-FFF2-40B4-BE49-F238E27FC236}">
                <a16:creationId xmlns:a16="http://schemas.microsoft.com/office/drawing/2014/main" id="{CE64B9AC-0546-DF7B-9B1D-5A34EA55E34F}"/>
              </a:ext>
            </a:extLst>
          </p:cNvPr>
          <p:cNvSpPr>
            <a:spLocks noGrp="1"/>
          </p:cNvSpPr>
          <p:nvPr>
            <p:ph sz="half" idx="1"/>
          </p:nvPr>
        </p:nvSpPr>
        <p:spPr>
          <a:xfrm>
            <a:off x="1504781" y="1905001"/>
            <a:ext cx="4419599" cy="4114800"/>
          </a:xfrm>
        </p:spPr>
        <p:txBody>
          <a:bodyPr>
            <a:normAutofit fontScale="92500" lnSpcReduction="10000"/>
          </a:bodyPr>
          <a:lstStyle/>
          <a:p>
            <a:r>
              <a:rPr lang="en-US" dirty="0"/>
              <a:t>Your patient shows signs of a DVT ( No a positive Homans isn’t enough)</a:t>
            </a:r>
          </a:p>
          <a:p>
            <a:r>
              <a:rPr lang="en-US" dirty="0"/>
              <a:t>You should figure a quick Well’s Prediction Score</a:t>
            </a:r>
          </a:p>
          <a:p>
            <a:r>
              <a:rPr lang="en-US" dirty="0">
                <a:hlinkClick r:id="rId2"/>
              </a:rPr>
              <a:t>https://www.2minutemedicine.com/the-wells-dvt-criteria-a-validated-clinical-prediction-model-for-the-detection-of-deep-vein-thrombosis-classics-series/</a:t>
            </a:r>
            <a:endParaRPr lang="en-US" dirty="0"/>
          </a:p>
          <a:p>
            <a:r>
              <a:rPr lang="en-US" dirty="0"/>
              <a:t>Then follow the arching it up strategy!</a:t>
            </a:r>
          </a:p>
          <a:p>
            <a:endParaRPr lang="en-US" dirty="0"/>
          </a:p>
        </p:txBody>
      </p:sp>
      <p:pic>
        <p:nvPicPr>
          <p:cNvPr id="6" name="Content Placeholder 5" descr="A grey and white list with white text&#10;&#10;AI-generated content may be incorrect.">
            <a:extLst>
              <a:ext uri="{FF2B5EF4-FFF2-40B4-BE49-F238E27FC236}">
                <a16:creationId xmlns:a16="http://schemas.microsoft.com/office/drawing/2014/main" id="{571958ED-6EB8-A37B-AB40-7AFD4F2B6E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42943" y="1905000"/>
            <a:ext cx="4099669" cy="4267200"/>
          </a:xfrm>
          <a:prstGeom prst="rect">
            <a:avLst/>
          </a:prstGeom>
          <a:noFill/>
          <a:ln>
            <a:noFill/>
          </a:ln>
        </p:spPr>
      </p:pic>
    </p:spTree>
    <p:extLst>
      <p:ext uri="{BB962C8B-B14F-4D97-AF65-F5344CB8AC3E}">
        <p14:creationId xmlns:p14="http://schemas.microsoft.com/office/powerpoint/2010/main" val="196029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17BB61505C3F429D07401A8B03A9CC" ma:contentTypeVersion="18" ma:contentTypeDescription="Create a new document." ma:contentTypeScope="" ma:versionID="b49a7dac3502a43f268ee646a5cf33ce">
  <xsd:schema xmlns:xsd="http://www.w3.org/2001/XMLSchema" xmlns:xs="http://www.w3.org/2001/XMLSchema" xmlns:p="http://schemas.microsoft.com/office/2006/metadata/properties" xmlns:ns2="2627a5bd-5e40-4538-9d2f-5e0733396c0b" xmlns:ns3="07ccab6c-7cab-419f-b08c-f0171563ddad" targetNamespace="http://schemas.microsoft.com/office/2006/metadata/properties" ma:root="true" ma:fieldsID="426d345232e323e5dbcf30a4c7edbb53" ns2:_="" ns3:_="">
    <xsd:import namespace="2627a5bd-5e40-4538-9d2f-5e0733396c0b"/>
    <xsd:import namespace="07ccab6c-7cab-419f-b08c-f0171563dd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a5bd-5e40-4538-9d2f-5e0733396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61010a-9937-4eb6-b4fc-42586d6727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ccab6c-7cab-419f-b08c-f0171563dd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1b2606-7ced-4982-ab7f-4f5d1e0fc079}" ma:internalName="TaxCatchAll" ma:showField="CatchAllData" ma:web="07ccab6c-7cab-419f-b08c-f0171563dd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ccab6c-7cab-419f-b08c-f0171563ddad" xsi:nil="true"/>
    <lcf76f155ced4ddcb4097134ff3c332f xmlns="2627a5bd-5e40-4538-9d2f-5e0733396c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426ADE-C152-4761-ADD1-8797D80E0345}"/>
</file>

<file path=customXml/itemProps2.xml><?xml version="1.0" encoding="utf-8"?>
<ds:datastoreItem xmlns:ds="http://schemas.openxmlformats.org/officeDocument/2006/customXml" ds:itemID="{FED92AC5-3BE0-40AA-9D35-52F749D091C1}"/>
</file>

<file path=customXml/itemProps3.xml><?xml version="1.0" encoding="utf-8"?>
<ds:datastoreItem xmlns:ds="http://schemas.openxmlformats.org/officeDocument/2006/customXml" ds:itemID="{E9A4A7AC-94C0-42C0-A38C-1405B68DBA99}"/>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6466</TotalTime>
  <Words>2456</Words>
  <Application>Microsoft Office PowerPoint</Application>
  <PresentationFormat>Custom</PresentationFormat>
  <Paragraphs>198</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Corbel</vt:lpstr>
      <vt:lpstr>Digital Blue Tunnel 16x9</vt:lpstr>
      <vt:lpstr>Acute Care from the PTA. Perspective  by Cynthia Travis, PTA 9-26-25</vt:lpstr>
      <vt:lpstr>My why?  </vt:lpstr>
      <vt:lpstr>My Bio</vt:lpstr>
      <vt:lpstr>Conflict of Interest Disclosure</vt:lpstr>
      <vt:lpstr>Strong Beliefs I function under</vt:lpstr>
      <vt:lpstr>Communication is Key!  https://www.who.int/teams/integrated-health-services/patient-safety/policy/global-patient-safety-action-plan  How does communication affect patient safety? Protocol for a systematic review and logic model | BMJ Open  e085312.full.pdf    </vt:lpstr>
      <vt:lpstr>World Health Organization Safety &amp; Eliminating Harm Initiative </vt:lpstr>
      <vt:lpstr>Safety Tenants of Behavior</vt:lpstr>
      <vt:lpstr>Example of Arching it up</vt:lpstr>
      <vt:lpstr>Well Prediction for PE</vt:lpstr>
      <vt:lpstr>Topic to be covered today  ( from the perspective of the adult acute care setting from Med surg , ICU, &amp; rehab ready)</vt:lpstr>
      <vt:lpstr>Chart Review as a PTA ( start in the direction it makes sense for you)</vt:lpstr>
      <vt:lpstr>Planning your treatment: PT. Evaluation  Chart Review Key points Beyond Strength &amp; Goals</vt:lpstr>
      <vt:lpstr>Treatment Planning &amp; Strategy : When should PT. Tx. Be held- Most commonly seen</vt:lpstr>
      <vt:lpstr>You’re now entering the room….</vt:lpstr>
      <vt:lpstr>Planning &amp; Strategy: Choosing the rite level of exercise &amp; approach to your treatment</vt:lpstr>
      <vt:lpstr>A Study revealed  Common strategies for patient motivation depended on a few factors</vt:lpstr>
      <vt:lpstr>          In Planning we must acknowledge the Physiological aspect that plays a part in successful PT.</vt:lpstr>
      <vt:lpstr>More to Strategies for success- </vt:lpstr>
      <vt:lpstr>Now you’ve begun your treatment….</vt:lpstr>
      <vt:lpstr>Functional Mobility Assessment -AM-PAC  ( 6-Clicks)</vt:lpstr>
      <vt:lpstr>John Hopkins Highest level of Mobility score (JH-HLM) </vt:lpstr>
      <vt:lpstr>Strategy for success at the bedside</vt:lpstr>
      <vt:lpstr>DeMorton Mobility Index (DEMMI)</vt:lpstr>
      <vt:lpstr>ICU Mobility Scale (ICU-MS)</vt:lpstr>
      <vt:lpstr>You’re treatment wrap up</vt:lpstr>
      <vt:lpstr>Being an advocate &amp; pushing for the hard work!</vt:lpstr>
      <vt:lpstr>Beyond a beginner Early mobility in the ICU</vt:lpstr>
      <vt:lpstr>Resources</vt:lpstr>
      <vt:lpstr>Thank you for joining me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Wes Travis</dc:creator>
  <cp:lastModifiedBy>Wes Travis</cp:lastModifiedBy>
  <cp:revision>6</cp:revision>
  <dcterms:created xsi:type="dcterms:W3CDTF">2025-09-07T00:09:13Z</dcterms:created>
  <dcterms:modified xsi:type="dcterms:W3CDTF">2025-09-19T20:48:36Z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0x0101005417BB61505C3F429D07401A8B03A9CC</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